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6" r:id="rId3"/>
    <p:sldId id="383" r:id="rId4"/>
    <p:sldId id="520" r:id="rId5"/>
    <p:sldId id="521" r:id="rId6"/>
    <p:sldId id="522" r:id="rId7"/>
    <p:sldId id="551" r:id="rId8"/>
    <p:sldId id="552" r:id="rId9"/>
    <p:sldId id="524" r:id="rId10"/>
    <p:sldId id="525" r:id="rId11"/>
    <p:sldId id="554" r:id="rId12"/>
    <p:sldId id="553" r:id="rId13"/>
    <p:sldId id="526" r:id="rId14"/>
    <p:sldId id="527" r:id="rId15"/>
    <p:sldId id="556" r:id="rId16"/>
    <p:sldId id="557" r:id="rId17"/>
    <p:sldId id="528" r:id="rId18"/>
    <p:sldId id="529" r:id="rId19"/>
    <p:sldId id="530" r:id="rId20"/>
    <p:sldId id="531" r:id="rId21"/>
    <p:sldId id="532" r:id="rId22"/>
    <p:sldId id="533" r:id="rId23"/>
    <p:sldId id="534" r:id="rId24"/>
    <p:sldId id="558" r:id="rId25"/>
    <p:sldId id="535" r:id="rId26"/>
    <p:sldId id="536" r:id="rId27"/>
    <p:sldId id="559" r:id="rId28"/>
    <p:sldId id="537" r:id="rId29"/>
    <p:sldId id="538" r:id="rId30"/>
    <p:sldId id="539" r:id="rId31"/>
    <p:sldId id="540" r:id="rId32"/>
    <p:sldId id="541" r:id="rId33"/>
    <p:sldId id="560" r:id="rId34"/>
    <p:sldId id="542" r:id="rId35"/>
    <p:sldId id="543" r:id="rId36"/>
    <p:sldId id="561" r:id="rId37"/>
    <p:sldId id="544" r:id="rId38"/>
    <p:sldId id="545" r:id="rId39"/>
    <p:sldId id="546" r:id="rId40"/>
    <p:sldId id="562" r:id="rId41"/>
    <p:sldId id="563" r:id="rId42"/>
    <p:sldId id="547" r:id="rId43"/>
    <p:sldId id="548" r:id="rId44"/>
    <p:sldId id="549" r:id="rId45"/>
    <p:sldId id="550" r:id="rId46"/>
    <p:sldId id="385" r:id="rId4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DC4"/>
    <a:srgbClr val="3F6EA7"/>
    <a:srgbClr val="3C609A"/>
    <a:srgbClr val="345284"/>
    <a:srgbClr val="CDF1FF"/>
    <a:srgbClr val="97E1FF"/>
    <a:srgbClr val="00A4E6"/>
    <a:srgbClr val="5BD0FF"/>
    <a:srgbClr val="29C2FF"/>
    <a:srgbClr val="11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8898" autoAdjust="0"/>
  </p:normalViewPr>
  <p:slideViewPr>
    <p:cSldViewPr>
      <p:cViewPr>
        <p:scale>
          <a:sx n="100" d="100"/>
          <a:sy n="100" d="100"/>
        </p:scale>
        <p:origin x="-408" y="-150"/>
      </p:cViewPr>
      <p:guideLst>
        <p:guide orient="horz" pos="119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408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39FFA-0F1A-413B-9BFE-941741C2D487}" type="datetimeFigureOut">
              <a:rPr lang="ko-KR" altLang="en-US" smtClean="0"/>
              <a:pPr/>
              <a:t>2016-05-30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E8097-7531-4C06-8889-FE1FF84836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32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6F0AE-7B65-4C9A-8729-A5D1A0ABE57B}" type="datetimeFigureOut">
              <a:rPr lang="ko-KR" altLang="en-US" smtClean="0"/>
              <a:pPr/>
              <a:t>2016-05-30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72E7F-A2FE-4F50-A94D-8786A43CA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238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229600" cy="1008112"/>
          </a:xfr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아리따M" pitchFamily="18" charset="-127"/>
                <a:ea typeface="아리따M" pitchFamily="18" charset="-127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494903"/>
            <a:ext cx="1702710" cy="251931"/>
          </a:xfrm>
          <a:prstGeom prst="rect">
            <a:avLst/>
          </a:prstGeom>
        </p:spPr>
      </p:pic>
      <p:pic>
        <p:nvPicPr>
          <p:cNvPr id="2050" name="Picture 2" descr="C:\Users\김지선\Desktop\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82234"/>
            <a:ext cx="3672409" cy="10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06"/>
            <a:ext cx="3792066" cy="38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6789"/>
            <a:ext cx="740590" cy="3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6"/>
          <p:cNvSpPr/>
          <p:nvPr userDrawn="1"/>
        </p:nvSpPr>
        <p:spPr>
          <a:xfrm>
            <a:off x="-1" y="6163792"/>
            <a:ext cx="9144001" cy="694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직사각형 10"/>
          <p:cNvSpPr/>
          <p:nvPr userDrawn="1"/>
        </p:nvSpPr>
        <p:spPr>
          <a:xfrm>
            <a:off x="0" y="6091238"/>
            <a:ext cx="9144000" cy="72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027" name="Picture 3" descr="C:\Users\김지선\Desktop\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4229284" cy="11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97152"/>
            <a:ext cx="819938" cy="3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06" y="-1"/>
            <a:ext cx="4558495" cy="46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500584" y="1340768"/>
            <a:ext cx="5095752" cy="2520280"/>
          </a:xfrm>
        </p:spPr>
        <p:txBody>
          <a:bodyPr/>
          <a:lstStyle>
            <a:lvl1pPr algn="l">
              <a:defRPr sz="5400" b="1" i="1" baseline="0">
                <a:solidFill>
                  <a:schemeClr val="accent6"/>
                </a:solidFill>
                <a:latin typeface="다음_Regular" pitchFamily="2" charset="-127"/>
                <a:ea typeface="다음_Regular" pitchFamily="2" charset="-127"/>
              </a:defRPr>
            </a:lvl1pPr>
          </a:lstStyle>
          <a:p>
            <a:r>
              <a:rPr lang="en-US" altLang="ko-KR" dirty="0" smtClean="0"/>
              <a:t>Thank you.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578" y="595313"/>
            <a:ext cx="12160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880542" y="981075"/>
            <a:ext cx="718661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dirty="0" smtClean="0">
                <a:latin typeface="HY견고딕" pitchFamily="18" charset="-127"/>
                <a:ea typeface="HY견고딕" pitchFamily="18" charset="-127"/>
              </a:rPr>
              <a:t>IT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800" baseline="0" dirty="0" err="1" smtClean="0">
                <a:latin typeface="HY견고딕" pitchFamily="18" charset="-127"/>
                <a:ea typeface="HY견고딕" pitchFamily="18" charset="-127"/>
              </a:rPr>
              <a:t>CookBook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정보 보안 개론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개정판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kumimoji="0" lang="de-DE" altLang="ko-KR" sz="1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612453" y="1700213"/>
            <a:ext cx="799147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[</a:t>
            </a:r>
            <a:r>
              <a:rPr kumimoji="0"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</a:t>
            </a:r>
            <a:r>
              <a:rPr kumimoji="0" lang="ko-KR" altLang="en-US" sz="1000" dirty="0" err="1" smtClean="0">
                <a:ea typeface="맑은 고딕" pitchFamily="50" charset="-127"/>
              </a:rPr>
              <a:t>한빛아카데미</a:t>
            </a:r>
            <a:r>
              <a:rPr kumimoji="0" lang="ko-KR" altLang="en-US" sz="1000" dirty="0" smtClean="0">
                <a:ea typeface="맑은 고딕" pitchFamily="50" charset="-127"/>
              </a:rPr>
              <a:t>㈜</a:t>
            </a:r>
            <a:r>
              <a:rPr kumimoji="0" lang="ko-KR" altLang="en-US" sz="1000" dirty="0">
                <a:ea typeface="맑은 고딕" pitchFamily="50" charset="-127"/>
              </a:rPr>
              <a:t>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</a:t>
            </a:r>
            <a:r>
              <a:rPr kumimoji="0" lang="ko-KR" altLang="en-US" sz="1000" u="sng" dirty="0" smtClean="0">
                <a:solidFill>
                  <a:srgbClr val="222222"/>
                </a:solidFill>
                <a:ea typeface="맑은 고딕" pitchFamily="50" charset="-127"/>
              </a:rPr>
              <a:t>징역</a:t>
            </a:r>
            <a:r>
              <a:rPr kumimoji="0" lang="en-US" altLang="ko-KR" sz="1000" u="sng" dirty="0" smtClean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sp>
        <p:nvSpPr>
          <p:cNvPr id="5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755576" y="768921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목차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51323"/>
            <a:ext cx="7615014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11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목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611560" y="762422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</a:t>
            </a:r>
          </a:p>
        </p:txBody>
      </p:sp>
      <p:sp>
        <p:nvSpPr>
          <p:cNvPr id="11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44824"/>
            <a:ext cx="7704856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7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8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섹션 목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132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539552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내용 개체 틀 2"/>
          <p:cNvSpPr>
            <a:spLocks noGrp="1"/>
          </p:cNvSpPr>
          <p:nvPr>
            <p:ph idx="10"/>
          </p:nvPr>
        </p:nvSpPr>
        <p:spPr>
          <a:xfrm>
            <a:off x="4644008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71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251520" y="274638"/>
            <a:ext cx="8712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51520" y="1600200"/>
            <a:ext cx="8712968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3486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C4A7B72-6AE8-49C2-8F32-E8A725FD610D}" type="datetimeFigureOut">
              <a:rPr lang="ko-KR" altLang="en-US" smtClean="0"/>
              <a:pPr>
                <a:defRPr/>
              </a:pPr>
              <a:t>2016-05-30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1581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2DD98C4-AD35-4759-9571-E1AA62A00DA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5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제목 1"/>
          <p:cNvSpPr>
            <a:spLocks noGrp="1"/>
          </p:cNvSpPr>
          <p:nvPr>
            <p:ph type="ctrTitle"/>
          </p:nvPr>
        </p:nvSpPr>
        <p:spPr>
          <a:xfrm>
            <a:off x="323850" y="5589241"/>
            <a:ext cx="8496622" cy="1080120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Chapter 09. </a:t>
            </a:r>
            <a:r>
              <a:rPr lang="ko-KR" altLang="en-US" sz="2800" dirty="0" smtClean="0"/>
              <a:t>암호를 이용한 전자상거래 </a:t>
            </a:r>
            <a:r>
              <a:rPr lang="en-US" altLang="ko-KR" sz="2800" dirty="0" smtClean="0"/>
              <a:t>: </a:t>
            </a:r>
            <a:r>
              <a:rPr lang="ko-KR" altLang="en-US" sz="2000" dirty="0" smtClean="0">
                <a:solidFill>
                  <a:schemeClr val="accent6"/>
                </a:solidFill>
              </a:rPr>
              <a:t>상거래를 사이버 세계로 끌어들인 암호</a:t>
            </a:r>
            <a:endParaRPr lang="ko-KR" altLang="en-US" sz="2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공개키 기반 구조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50394"/>
            <a:ext cx="8280920" cy="5400600"/>
          </a:xfrm>
        </p:spPr>
        <p:txBody>
          <a:bodyPr/>
          <a:lstStyle/>
          <a:p>
            <a:r>
              <a:rPr lang="ko-KR" altLang="en-US" dirty="0" smtClean="0"/>
              <a:t>공인인증서에 대한 이해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err="1" smtClean="0">
                <a:latin typeface="+mn-ea"/>
              </a:rPr>
              <a:t>공개키와</a:t>
            </a:r>
            <a:r>
              <a:rPr lang="ko-KR" altLang="en-US" dirty="0" smtClean="0">
                <a:latin typeface="+mn-ea"/>
              </a:rPr>
              <a:t> 그것의 소유자를 연결시켜주는 전자문서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err="1" smtClean="0">
                <a:latin typeface="+mn-ea"/>
              </a:rPr>
              <a:t>펠더</a:t>
            </a:r>
            <a:r>
              <a:rPr lang="en-US" altLang="ko-KR" dirty="0" smtClean="0">
                <a:latin typeface="+mn-ea"/>
              </a:rPr>
              <a:t>(</a:t>
            </a:r>
            <a:r>
              <a:rPr lang="en-US" altLang="ko-KR" dirty="0" err="1" smtClean="0">
                <a:latin typeface="+mn-ea"/>
              </a:rPr>
              <a:t>Kohnfelder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가 </a:t>
            </a:r>
            <a:r>
              <a:rPr lang="en-US" altLang="ko-KR" dirty="0" smtClean="0">
                <a:latin typeface="+mn-ea"/>
              </a:rPr>
              <a:t>1978</a:t>
            </a:r>
            <a:r>
              <a:rPr lang="ko-KR" altLang="en-US" dirty="0" smtClean="0">
                <a:latin typeface="+mn-ea"/>
              </a:rPr>
              <a:t>년에 처음 제안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공인인증서는 신뢰할 수 있는 인증기관</a:t>
            </a:r>
            <a:r>
              <a:rPr lang="en-US" altLang="ko-KR" dirty="0" smtClean="0">
                <a:latin typeface="+mn-ea"/>
              </a:rPr>
              <a:t>(CA)</a:t>
            </a:r>
            <a:r>
              <a:rPr lang="ko-KR" altLang="en-US" dirty="0" smtClean="0">
                <a:latin typeface="+mn-ea"/>
              </a:rPr>
              <a:t>이 전자서명하여 생성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오늘날 사용되는 대부분의 인증서는</a:t>
            </a:r>
            <a:r>
              <a:rPr lang="en-US" altLang="ko-KR" dirty="0" smtClean="0">
                <a:latin typeface="+mn-ea"/>
              </a:rPr>
              <a:t>X.509 </a:t>
            </a:r>
            <a:r>
              <a:rPr lang="ko-KR" altLang="en-US" dirty="0" smtClean="0">
                <a:latin typeface="+mn-ea"/>
              </a:rPr>
              <a:t>버전 </a:t>
            </a:r>
            <a:r>
              <a:rPr lang="en-US" altLang="ko-KR" dirty="0" smtClean="0">
                <a:latin typeface="+mn-ea"/>
              </a:rPr>
              <a:t>3 </a:t>
            </a:r>
            <a:r>
              <a:rPr lang="ko-KR" altLang="en-US" dirty="0" smtClean="0">
                <a:latin typeface="+mn-ea"/>
              </a:rPr>
              <a:t>표준을 따름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이 표준 이외에도 </a:t>
            </a:r>
            <a:r>
              <a:rPr lang="en-US" altLang="ko-KR" dirty="0" smtClean="0">
                <a:latin typeface="+mn-ea"/>
              </a:rPr>
              <a:t>SPKI(Simple Public Key </a:t>
            </a:r>
            <a:r>
              <a:rPr lang="en-US" altLang="ko-KR" dirty="0" err="1" smtClean="0">
                <a:latin typeface="+mn-ea"/>
              </a:rPr>
              <a:t>Infrasturcture</a:t>
            </a:r>
            <a:r>
              <a:rPr lang="en-US" altLang="ko-KR" dirty="0" smtClean="0">
                <a:latin typeface="+mn-ea"/>
              </a:rPr>
              <a:t>) </a:t>
            </a:r>
            <a:r>
              <a:rPr lang="ko-KR" altLang="en-US" dirty="0" smtClean="0">
                <a:latin typeface="+mn-ea"/>
              </a:rPr>
              <a:t>인증서</a:t>
            </a:r>
            <a:r>
              <a:rPr lang="en-US" altLang="ko-KR" dirty="0" smtClean="0">
                <a:latin typeface="+mn-ea"/>
              </a:rPr>
              <a:t>, PGP(Pretty Good Privacy) </a:t>
            </a:r>
            <a:r>
              <a:rPr lang="ko-KR" altLang="en-US" dirty="0" smtClean="0">
                <a:latin typeface="+mn-ea"/>
              </a:rPr>
              <a:t>인증서가 있음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공인인증서는 인증서를 발급한 </a:t>
            </a:r>
            <a:r>
              <a:rPr lang="en-US" altLang="ko-KR" dirty="0" smtClean="0">
                <a:latin typeface="+mn-ea"/>
              </a:rPr>
              <a:t>CA </a:t>
            </a:r>
            <a:r>
              <a:rPr lang="ko-KR" altLang="en-US" dirty="0" smtClean="0">
                <a:latin typeface="+mn-ea"/>
              </a:rPr>
              <a:t>이름을 기준으로 저장</a:t>
            </a:r>
            <a:endParaRPr lang="en-US" altLang="ko-KR" dirty="0" smtClean="0">
              <a:latin typeface="+mn-ea"/>
            </a:endParaRPr>
          </a:p>
        </p:txBody>
      </p:sp>
      <p:pic>
        <p:nvPicPr>
          <p:cNvPr id="1026" name="Picture 2" descr="C:\Documents and Settings\Administrator\바탕 화면\실이미지\9장\9-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859" y="3186342"/>
            <a:ext cx="5130325" cy="24816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9678" y="568886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9-8]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인증서가 설치된 디렉터리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공개키 기반 구조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17224"/>
            <a:ext cx="8280920" cy="5400600"/>
          </a:xfrm>
        </p:spPr>
        <p:txBody>
          <a:bodyPr/>
          <a:lstStyle/>
          <a:p>
            <a:r>
              <a:rPr lang="ko-KR" altLang="en-US" dirty="0" smtClean="0"/>
              <a:t>공인인증서에 대한 이해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인증서가 가지는 정보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endParaRPr lang="en-US" altLang="ko-KR" sz="2000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b="1" dirty="0" smtClean="0">
                <a:latin typeface="+mn-ea"/>
              </a:rPr>
              <a:t>인증서의 기본 영역</a:t>
            </a:r>
            <a:endParaRPr lang="en-US" altLang="ko-KR" b="1" dirty="0" smtClean="0">
              <a:latin typeface="+mn-ea"/>
            </a:endParaRPr>
          </a:p>
          <a:p>
            <a:pPr lvl="2">
              <a:spcBef>
                <a:spcPts val="288"/>
              </a:spcBef>
              <a:buFont typeface="Wingdings" pitchFamily="2" charset="2"/>
              <a:buChar char=""/>
            </a:pPr>
            <a:r>
              <a:rPr lang="ko-KR" altLang="en-US" dirty="0" smtClean="0"/>
              <a:t>버전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인증서의 형식 구분</a:t>
            </a:r>
            <a:r>
              <a:rPr lang="en-US" altLang="ko-KR" dirty="0" smtClean="0"/>
              <a:t>(</a:t>
            </a:r>
            <a:r>
              <a:rPr lang="ko-KR" altLang="en-US" dirty="0" smtClean="0"/>
              <a:t>우리가 사용하는 대부분의 공인인증서는 버전</a:t>
            </a:r>
            <a:r>
              <a:rPr lang="en-US" altLang="ko-KR" dirty="0" smtClean="0"/>
              <a:t>3)</a:t>
            </a:r>
          </a:p>
          <a:p>
            <a:pPr lvl="2">
              <a:spcBef>
                <a:spcPts val="288"/>
              </a:spcBef>
              <a:buFont typeface="Wingdings" pitchFamily="2" charset="2"/>
              <a:buChar char=""/>
            </a:pPr>
            <a:r>
              <a:rPr lang="ko-KR" altLang="en-US" dirty="0" smtClean="0"/>
              <a:t>일련번호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인증서를 발급한 인증기관 내의 인증서 일련번호</a:t>
            </a:r>
            <a:endParaRPr lang="en-US" altLang="ko-KR" dirty="0" smtClean="0"/>
          </a:p>
          <a:p>
            <a:pPr lvl="2">
              <a:spcBef>
                <a:spcPts val="288"/>
              </a:spcBef>
              <a:buFont typeface="Wingdings" pitchFamily="2" charset="2"/>
              <a:buChar char=""/>
            </a:pPr>
            <a:r>
              <a:rPr lang="ko-KR" altLang="en-US" dirty="0" smtClean="0"/>
              <a:t>서명 알고리즘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인증서를 발급할 때 사용한 알고리즘</a:t>
            </a:r>
            <a:endParaRPr lang="en-US" altLang="ko-KR" dirty="0" smtClean="0"/>
          </a:p>
          <a:p>
            <a:pPr lvl="2">
              <a:spcBef>
                <a:spcPts val="288"/>
              </a:spcBef>
              <a:buFont typeface="Wingdings" pitchFamily="2" charset="2"/>
              <a:buChar char=""/>
            </a:pPr>
            <a:r>
              <a:rPr lang="ko-KR" altLang="en-US" dirty="0" err="1" smtClean="0"/>
              <a:t>발급자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인증서를 발급한 인증기관의 </a:t>
            </a:r>
            <a:r>
              <a:rPr lang="en-US" altLang="ko-KR" dirty="0" smtClean="0"/>
              <a:t>DN(Distinguish Name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 marL="676275" lvl="2" indent="-228600">
              <a:spcBef>
                <a:spcPts val="288"/>
              </a:spcBef>
              <a:buFont typeface="Wingdings" pitchFamily="2" charset="2"/>
              <a:buChar char=""/>
            </a:pPr>
            <a:r>
              <a:rPr lang="ko-KR" altLang="en-US" dirty="0" smtClean="0"/>
              <a:t>유효 기간</a:t>
            </a:r>
            <a:r>
              <a:rPr lang="en-US" altLang="ko-KR" dirty="0" smtClean="0"/>
              <a:t>(</a:t>
            </a:r>
            <a:r>
              <a:rPr lang="ko-KR" altLang="en-US" dirty="0" smtClean="0"/>
              <a:t>시작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끝</a:t>
            </a:r>
            <a:r>
              <a:rPr lang="en-US" altLang="ko-KR" dirty="0" smtClean="0"/>
              <a:t>) : </a:t>
            </a:r>
            <a:r>
              <a:rPr lang="ko-KR" altLang="en-US" dirty="0" smtClean="0"/>
              <a:t>인증서를 사용할 수 있는 기간</a:t>
            </a:r>
            <a:r>
              <a:rPr lang="en-US" altLang="ko-KR" dirty="0" smtClean="0"/>
              <a:t>(</a:t>
            </a:r>
            <a:r>
              <a:rPr lang="ko-KR" altLang="en-US" dirty="0" smtClean="0"/>
              <a:t>시작일과 만료일을 기록하며 초 단위까지 표기됨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 lvl="2">
              <a:spcBef>
                <a:spcPts val="288"/>
              </a:spcBef>
              <a:buFont typeface="Wingdings" pitchFamily="2" charset="2"/>
              <a:buChar char=""/>
            </a:pPr>
            <a:r>
              <a:rPr lang="ko-KR" altLang="en-US" dirty="0" smtClean="0"/>
              <a:t>주체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인증서 소유자의 </a:t>
            </a:r>
            <a:r>
              <a:rPr lang="en-US" altLang="ko-KR" dirty="0" smtClean="0"/>
              <a:t>DN</a:t>
            </a:r>
          </a:p>
          <a:p>
            <a:pPr lvl="2">
              <a:spcBef>
                <a:spcPts val="288"/>
              </a:spcBef>
              <a:buFont typeface="Wingdings" pitchFamily="2" charset="2"/>
              <a:buChar char=""/>
            </a:pPr>
            <a:r>
              <a:rPr lang="ko-KR" altLang="en-US" dirty="0" smtClean="0"/>
              <a:t>공개키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인증서의 모든 영역을 </a:t>
            </a:r>
            <a:r>
              <a:rPr lang="ko-KR" altLang="en-US" dirty="0" err="1" smtClean="0"/>
              <a:t>해시해서</a:t>
            </a:r>
            <a:r>
              <a:rPr lang="ko-KR" altLang="en-US" dirty="0" smtClean="0"/>
              <a:t> 인증기관의 개인키로 서명한 값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endParaRPr lang="en-US" altLang="ko-KR" dirty="0" smtClean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7434" y="433156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9-9]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인증서 내용 열람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050" name="Picture 2" descr="C:\Documents and Settings\Administrator\바탕 화면\실이미지\9장\9-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860" y="1765906"/>
            <a:ext cx="2538036" cy="2548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공개키 기반 구조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61240"/>
            <a:ext cx="8280920" cy="5400600"/>
          </a:xfrm>
        </p:spPr>
        <p:txBody>
          <a:bodyPr/>
          <a:lstStyle/>
          <a:p>
            <a:r>
              <a:rPr lang="ko-KR" altLang="en-US" dirty="0" smtClean="0"/>
              <a:t>공인인증서에 대한 이해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인증서의 확장 영역</a:t>
            </a:r>
            <a:endParaRPr lang="en-US" altLang="ko-KR" b="1" dirty="0" smtClean="0"/>
          </a:p>
          <a:p>
            <a:pPr lvl="2">
              <a:buFont typeface="Wingdings" pitchFamily="2" charset="2"/>
              <a:buChar char=""/>
            </a:pPr>
            <a:r>
              <a:rPr lang="ko-KR" altLang="en-US" dirty="0" smtClean="0"/>
              <a:t>기관 키 </a:t>
            </a:r>
            <a:r>
              <a:rPr lang="ko-KR" altLang="en-US" dirty="0" err="1" smtClean="0"/>
              <a:t>식별자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인증서를 확인할 때 사용할 인증기관 </a:t>
            </a:r>
            <a:r>
              <a:rPr lang="ko-KR" altLang="en-US" dirty="0" err="1" smtClean="0"/>
              <a:t>공개키의</a:t>
            </a:r>
            <a:r>
              <a:rPr lang="ko-KR" altLang="en-US" dirty="0" smtClean="0"/>
              <a:t> 유일 </a:t>
            </a:r>
            <a:r>
              <a:rPr lang="ko-KR" altLang="en-US" dirty="0" err="1" smtClean="0"/>
              <a:t>식별자</a:t>
            </a:r>
            <a:endParaRPr lang="en-US" altLang="ko-KR" dirty="0" smtClean="0"/>
          </a:p>
          <a:p>
            <a:pPr lvl="2">
              <a:buFont typeface="Wingdings" pitchFamily="2" charset="2"/>
              <a:buChar char=""/>
            </a:pPr>
            <a:r>
              <a:rPr lang="ko-KR" altLang="en-US" dirty="0" smtClean="0"/>
              <a:t>주체 키 </a:t>
            </a:r>
            <a:r>
              <a:rPr lang="ko-KR" altLang="en-US" dirty="0" err="1" smtClean="0"/>
              <a:t>식별자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인증서 소유자의 </a:t>
            </a:r>
            <a:r>
              <a:rPr lang="ko-KR" altLang="en-US" dirty="0" err="1" smtClean="0"/>
              <a:t>공개키에</a:t>
            </a:r>
            <a:r>
              <a:rPr lang="ko-KR" altLang="en-US" dirty="0" smtClean="0"/>
              <a:t> 대한 유일 </a:t>
            </a:r>
            <a:r>
              <a:rPr lang="ko-KR" altLang="en-US" dirty="0" err="1" smtClean="0"/>
              <a:t>식별자</a:t>
            </a:r>
            <a:endParaRPr lang="en-US" altLang="ko-KR" dirty="0" smtClean="0"/>
          </a:p>
          <a:p>
            <a:pPr lvl="2">
              <a:buFont typeface="Wingdings" pitchFamily="2" charset="2"/>
              <a:buChar char=""/>
            </a:pPr>
            <a:r>
              <a:rPr lang="ko-KR" altLang="en-US" dirty="0" smtClean="0"/>
              <a:t>주체 대체 이름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인증서 사용자의 이름 혹은 또 다른 별개의 이름에 대한 부가 정보로 사용자 </a:t>
            </a:r>
            <a:r>
              <a:rPr lang="en-US" altLang="ko-KR" dirty="0" smtClean="0"/>
              <a:t>ID, E-mail, IP </a:t>
            </a:r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, DNS </a:t>
            </a:r>
            <a:r>
              <a:rPr lang="ko-KR" altLang="en-US" dirty="0" smtClean="0"/>
              <a:t>이름 등을 표시</a:t>
            </a:r>
            <a:r>
              <a:rPr lang="en-US" altLang="ko-KR" dirty="0" smtClean="0"/>
              <a:t>(</a:t>
            </a:r>
            <a:r>
              <a:rPr lang="ko-KR" altLang="en-US" dirty="0" smtClean="0"/>
              <a:t>버전</a:t>
            </a:r>
            <a:r>
              <a:rPr lang="en-US" altLang="ko-KR" dirty="0" smtClean="0"/>
              <a:t>3</a:t>
            </a:r>
            <a:r>
              <a:rPr lang="ko-KR" altLang="en-US" dirty="0" smtClean="0"/>
              <a:t>에서는 </a:t>
            </a:r>
            <a:r>
              <a:rPr lang="en-US" altLang="ko-KR" dirty="0" smtClean="0"/>
              <a:t>x.500DN </a:t>
            </a:r>
            <a:r>
              <a:rPr lang="ko-KR" altLang="en-US" dirty="0" smtClean="0"/>
              <a:t>이외에 하나의 대체 이름을 가질 수 있음</a:t>
            </a:r>
            <a:r>
              <a:rPr lang="en-US" altLang="ko-KR" dirty="0" smtClean="0"/>
              <a:t>)</a:t>
            </a:r>
          </a:p>
          <a:p>
            <a:pPr lvl="2">
              <a:buFont typeface="Wingdings" pitchFamily="2" charset="2"/>
              <a:buChar char=""/>
            </a:pPr>
            <a:r>
              <a:rPr lang="en-US" altLang="ko-KR" dirty="0" smtClean="0"/>
              <a:t>CRL </a:t>
            </a:r>
            <a:r>
              <a:rPr lang="ko-KR" altLang="en-US" dirty="0" smtClean="0"/>
              <a:t>배포 지점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인증서의 폐기 여부를 확인하기 위한 인증서 폐기 목록</a:t>
            </a:r>
            <a:r>
              <a:rPr lang="en-US" altLang="ko-KR" dirty="0" smtClean="0"/>
              <a:t>(CRL)</a:t>
            </a:r>
            <a:r>
              <a:rPr lang="ko-KR" altLang="en-US" dirty="0" smtClean="0"/>
              <a:t>이 있는 위치</a:t>
            </a:r>
            <a:endParaRPr lang="en-US" altLang="ko-KR" dirty="0" smtClean="0"/>
          </a:p>
          <a:p>
            <a:pPr lvl="2">
              <a:buFont typeface="Wingdings" pitchFamily="2" charset="2"/>
              <a:buChar char=""/>
            </a:pPr>
            <a:r>
              <a:rPr lang="ko-KR" altLang="en-US" dirty="0" smtClean="0"/>
              <a:t>기관 정보 액세스</a:t>
            </a:r>
            <a:endParaRPr lang="en-US" altLang="ko-KR" dirty="0" smtClean="0"/>
          </a:p>
          <a:p>
            <a:pPr lvl="2">
              <a:buFont typeface="Wingdings" pitchFamily="2" charset="2"/>
              <a:buChar char=""/>
            </a:pPr>
            <a:r>
              <a:rPr lang="ko-KR" altLang="en-US" dirty="0" smtClean="0"/>
              <a:t>키 사용 용도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인증서에 포함된 </a:t>
            </a:r>
            <a:r>
              <a:rPr lang="ko-KR" altLang="en-US" dirty="0" err="1" smtClean="0"/>
              <a:t>공개키의</a:t>
            </a:r>
            <a:r>
              <a:rPr lang="ko-KR" altLang="en-US" dirty="0" smtClean="0"/>
              <a:t> 용도를 나타냄</a:t>
            </a:r>
            <a:endParaRPr lang="en-US" altLang="ko-KR" dirty="0" smtClean="0"/>
          </a:p>
          <a:p>
            <a:pPr lvl="2">
              <a:buFont typeface="Wingdings" pitchFamily="2" charset="2"/>
              <a:buChar char=""/>
            </a:pPr>
            <a:r>
              <a:rPr lang="ko-KR" altLang="en-US" dirty="0" smtClean="0"/>
              <a:t>인증서 정책</a:t>
            </a:r>
            <a:endParaRPr lang="en-US" altLang="ko-KR" dirty="0" smtClean="0"/>
          </a:p>
          <a:p>
            <a:pPr lvl="2">
              <a:buFont typeface="Wingdings" pitchFamily="2" charset="2"/>
              <a:buChar char=""/>
            </a:pPr>
            <a:r>
              <a:rPr lang="ko-KR" altLang="en-US" dirty="0" smtClean="0"/>
              <a:t>손도장 알고리즘</a:t>
            </a:r>
            <a:endParaRPr lang="en-US" altLang="ko-KR" dirty="0" smtClean="0"/>
          </a:p>
          <a:p>
            <a:pPr lvl="2">
              <a:buFont typeface="Wingdings" pitchFamily="2" charset="2"/>
              <a:buChar char=""/>
            </a:pPr>
            <a:r>
              <a:rPr lang="ko-KR" altLang="en-US" dirty="0" smtClean="0"/>
              <a:t>손도장</a:t>
            </a:r>
            <a:endParaRPr lang="en-US" altLang="ko-KR" dirty="0" smtClean="0"/>
          </a:p>
          <a:p>
            <a:pPr lvl="2">
              <a:buFont typeface="Wingdings" pitchFamily="2" charset="2"/>
              <a:buChar char=""/>
            </a:pPr>
            <a:endParaRPr lang="en-US" altLang="ko-KR" b="1" dirty="0" smtClean="0"/>
          </a:p>
          <a:p>
            <a:pPr lvl="1"/>
            <a:r>
              <a:rPr lang="ko-KR" altLang="en-US" b="1" dirty="0" smtClean="0"/>
              <a:t>인증서의 특성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누구나 사용자의 인증서를 획득하고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공개키를</a:t>
            </a:r>
            <a:r>
              <a:rPr lang="ko-KR" altLang="en-US" dirty="0" smtClean="0"/>
              <a:t> 획득할 수 있음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인증기관 이외에는 인증서를 수정</a:t>
            </a:r>
            <a:r>
              <a:rPr lang="en-US" altLang="ko-KR" dirty="0" smtClean="0"/>
              <a:t>/</a:t>
            </a:r>
            <a:r>
              <a:rPr lang="ko-KR" altLang="en-US" dirty="0" smtClean="0"/>
              <a:t>발급할 수 없음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같은 인증 구조 내의 사용자는 상호인증서 신뢰가 가능</a:t>
            </a:r>
            <a:endParaRPr lang="en-US" altLang="ko-KR" dirty="0" smtClean="0"/>
          </a:p>
          <a:p>
            <a:pPr lvl="2">
              <a:buFont typeface="Wingdings" pitchFamily="2" charset="2"/>
              <a:buChar char=""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공개키 기반 구조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공인인증서에 대한 이해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인증서의 폐기</a:t>
            </a:r>
            <a:endParaRPr lang="en-US" altLang="ko-KR" b="1" dirty="0" smtClean="0"/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폐기된 인증서의 사용에 따른 피해를 줄임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폐기된 인증서의 사용에 따른 피해를 줄이기 위해 인증기관은 폐기된 인증서 목록을 주기적으로 발급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이를 인증서 폐기 목록</a:t>
            </a:r>
            <a:r>
              <a:rPr lang="en-US" altLang="ko-KR" dirty="0" smtClean="0">
                <a:latin typeface="+mn-ea"/>
              </a:rPr>
              <a:t>(CRL, Certification Revocation List)</a:t>
            </a:r>
            <a:r>
              <a:rPr lang="ko-KR" altLang="en-US" dirty="0" smtClean="0">
                <a:latin typeface="+mn-ea"/>
              </a:rPr>
              <a:t>이라 함</a:t>
            </a:r>
            <a:r>
              <a:rPr lang="en-US" altLang="ko-KR" dirty="0" smtClean="0">
                <a:latin typeface="+mn-ea"/>
              </a:rPr>
              <a:t>.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(X.509 </a:t>
            </a:r>
            <a:r>
              <a:rPr lang="ko-KR" altLang="en-US" dirty="0" smtClean="0">
                <a:latin typeface="+mn-ea"/>
              </a:rPr>
              <a:t>표준에 정의되어 있음</a:t>
            </a:r>
            <a:r>
              <a:rPr lang="en-US" altLang="ko-KR" dirty="0" smtClean="0">
                <a:latin typeface="+mn-ea"/>
              </a:rPr>
              <a:t>) 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이 목록도 인증서처럼 임의로 조작하거나 만들 수 없어야 함</a:t>
            </a:r>
            <a:r>
              <a:rPr lang="en-US" altLang="ko-KR" dirty="0" smtClean="0">
                <a:latin typeface="+mn-ea"/>
              </a:rPr>
              <a:t>. </a:t>
            </a:r>
            <a:r>
              <a:rPr lang="ko-KR" altLang="en-US" dirty="0" smtClean="0">
                <a:latin typeface="+mn-ea"/>
              </a:rPr>
              <a:t>따라서 인증서처럼 인증기관이 전자서명을 하여 발급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인증서 폐기 목록은 보통 폐기된 인증서에 관한 정보만 유지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이와 같은 접근 방법을 나쁜 목록</a:t>
            </a:r>
            <a:r>
              <a:rPr lang="en-US" altLang="ko-KR" dirty="0" smtClean="0">
                <a:latin typeface="+mn-ea"/>
              </a:rPr>
              <a:t>(bad-list) </a:t>
            </a:r>
            <a:r>
              <a:rPr lang="ko-KR" altLang="en-US" dirty="0" smtClean="0">
                <a:latin typeface="+mn-ea"/>
              </a:rPr>
              <a:t>방법이라 함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반대로 좋은 목록</a:t>
            </a:r>
            <a:r>
              <a:rPr lang="en-US" altLang="ko-KR" dirty="0" smtClean="0">
                <a:latin typeface="+mn-ea"/>
              </a:rPr>
              <a:t>(good-list) </a:t>
            </a:r>
            <a:r>
              <a:rPr lang="ko-KR" altLang="en-US" dirty="0" smtClean="0">
                <a:latin typeface="+mn-ea"/>
              </a:rPr>
              <a:t>방법도 있음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좋은 목록에서는 이 목록에 포함된 인증서만 사용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나쁜 목록에서는 이 목록에 포함되지 않은 인증서만 사용해야 함</a:t>
            </a:r>
            <a:r>
              <a:rPr lang="en-US" altLang="ko-KR" dirty="0" smtClean="0">
                <a:latin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전자서명과 전자봉투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990590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전자서명</a:t>
            </a:r>
            <a:endParaRPr lang="en-US" altLang="ko-KR" dirty="0" smtClean="0"/>
          </a:p>
          <a:p>
            <a:pPr lvl="1"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서명이란 서명한 사람의 신분을 집약적으로 증명하는 도구로 전자서명도 이와 </a:t>
            </a:r>
            <a:r>
              <a:rPr lang="ko-KR" altLang="en-US" dirty="0" err="1" smtClean="0">
                <a:latin typeface="+mn-ea"/>
              </a:rPr>
              <a:t>비슷</a:t>
            </a: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우리나라의 전자서명법의 정의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dirty="0" smtClean="0">
                <a:latin typeface="+mn-ea"/>
              </a:rPr>
              <a:t>전자서명이란 서명자가 해당 전자문서에 서명하였음을 나타내기 위해 </a:t>
            </a:r>
            <a:r>
              <a:rPr lang="ko-KR" altLang="en-US" dirty="0" err="1" smtClean="0">
                <a:latin typeface="+mn-ea"/>
              </a:rPr>
              <a:t>전자문</a:t>
            </a: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서에 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첨부되거나 논리적으로 결합된 전자적 형태의 정보를 말한다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계약을 할 때 사용하는 인감도장은 동사무소 등과 같은 공공기관에 등록하여 공증을 받은 것으로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계약서 등의 </a:t>
            </a: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날인에 사용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sz="1800" dirty="0" smtClean="0">
              <a:latin typeface="+mn-ea"/>
            </a:endParaRPr>
          </a:p>
          <a:p>
            <a:pPr lvl="1">
              <a:buNone/>
            </a:pPr>
            <a:endParaRPr lang="en-US" altLang="ko-KR" sz="1100" dirty="0" smtClean="0"/>
          </a:p>
          <a:p>
            <a:pPr marL="363538" lvl="2" indent="-182563" latinLnBrk="0">
              <a:buClr>
                <a:srgbClr val="666633"/>
              </a:buClr>
            </a:pPr>
            <a:r>
              <a:rPr lang="ko-KR" altLang="en-US" dirty="0" smtClean="0">
                <a:latin typeface="+mn-ea"/>
              </a:rPr>
              <a:t>전자서명이 인감도장이 되고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두 사람의 전자서명은 공인 인증기관에 등록되고 검증되어 사용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buNone/>
            </a:pPr>
            <a:endParaRPr lang="en-US" altLang="ko-KR" sz="1100" dirty="0" smtClean="0"/>
          </a:p>
          <a:p>
            <a:pPr lvl="1">
              <a:buNone/>
            </a:pPr>
            <a:endParaRPr lang="en-US" altLang="ko-KR" sz="1100" dirty="0" smtClean="0"/>
          </a:p>
          <a:p>
            <a:pPr lvl="1">
              <a:buNone/>
            </a:pPr>
            <a:endParaRPr lang="en-US" altLang="ko-KR" sz="1100" dirty="0" smtClean="0"/>
          </a:p>
          <a:p>
            <a:pPr lvl="1">
              <a:buNone/>
            </a:pPr>
            <a:endParaRPr lang="en-US" altLang="ko-KR" sz="1100" dirty="0" smtClean="0"/>
          </a:p>
          <a:p>
            <a:pPr lvl="1">
              <a:buNone/>
            </a:pPr>
            <a:endParaRPr lang="en-US" altLang="ko-KR" sz="1100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ko-KR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905656"/>
            <a:ext cx="4464496" cy="152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1600" y="426744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9-10]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인감도장을 사용한 계약서 날인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55278"/>
            <a:ext cx="4439186" cy="146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646319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9-11]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전자서명을 사용한 인증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전자서명과 전자봉투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전자서명</a:t>
            </a:r>
            <a:endParaRPr lang="en-US" altLang="ko-KR" dirty="0" smtClean="0"/>
          </a:p>
          <a:p>
            <a:pPr lvl="1">
              <a:spcAft>
                <a:spcPts val="300"/>
              </a:spcAft>
            </a:pPr>
            <a:r>
              <a:rPr lang="ko-KR" altLang="en-US" dirty="0" smtClean="0"/>
              <a:t>전자서명의 원리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전자서명에서는 원본의 </a:t>
            </a:r>
            <a:r>
              <a:rPr lang="ko-KR" altLang="en-US" dirty="0" err="1" smtClean="0"/>
              <a:t>해시값을</a:t>
            </a:r>
            <a:r>
              <a:rPr lang="ko-KR" altLang="en-US" dirty="0" smtClean="0"/>
              <a:t> 구한 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</a:t>
            </a:r>
            <a:r>
              <a:rPr lang="ko-KR" altLang="en-US" dirty="0" err="1" smtClean="0"/>
              <a:t>해시값에</a:t>
            </a:r>
            <a:r>
              <a:rPr lang="ko-KR" altLang="en-US" dirty="0" smtClean="0"/>
              <a:t> 부인방지 기능을 부여하기 위해 공개키 방법을 사용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철수가 영희에게 편지를 보낼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편지의 </a:t>
            </a:r>
            <a:r>
              <a:rPr lang="ko-KR" altLang="en-US" dirty="0" err="1" smtClean="0"/>
              <a:t>해시값을</a:t>
            </a:r>
            <a:r>
              <a:rPr lang="ko-KR" altLang="en-US" dirty="0" smtClean="0"/>
              <a:t> 구한 후 그 </a:t>
            </a:r>
            <a:r>
              <a:rPr lang="ko-KR" altLang="en-US" dirty="0" err="1" smtClean="0"/>
              <a:t>해시값을</a:t>
            </a:r>
            <a:r>
              <a:rPr lang="ko-KR" altLang="en-US" dirty="0" smtClean="0"/>
              <a:t> 자신의 </a:t>
            </a:r>
            <a:r>
              <a:rPr lang="ko-KR" altLang="en-US" dirty="0" smtClean="0"/>
              <a:t>사설키</a:t>
            </a:r>
            <a:r>
              <a:rPr lang="en-US" altLang="ko-KR" dirty="0" smtClean="0"/>
              <a:t>(</a:t>
            </a:r>
            <a:r>
              <a:rPr lang="ko-KR" altLang="en-US" dirty="0" smtClean="0"/>
              <a:t>개인키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</a:t>
            </a:r>
            <a:r>
              <a:rPr lang="ko-KR" altLang="en-US" dirty="0" smtClean="0"/>
              <a:t>암호화하여 보냄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900" y="2447522"/>
            <a:ext cx="6631168" cy="306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66352" y="566124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9-12]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전자서명의 생성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전자서명과 전자봉투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전자서명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전자서명의 원리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영희는 철수의 </a:t>
            </a:r>
            <a:r>
              <a:rPr lang="ko-KR" altLang="en-US" dirty="0" err="1" smtClean="0">
                <a:latin typeface="+mn-ea"/>
              </a:rPr>
              <a:t>공개키를</a:t>
            </a:r>
            <a:r>
              <a:rPr lang="ko-KR" altLang="en-US" dirty="0" smtClean="0">
                <a:latin typeface="+mn-ea"/>
              </a:rPr>
              <a:t> 이용해 암호화된 </a:t>
            </a:r>
            <a:r>
              <a:rPr lang="ko-KR" altLang="en-US" dirty="0" err="1" smtClean="0">
                <a:latin typeface="+mn-ea"/>
              </a:rPr>
              <a:t>해시값을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복호화하고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원본 문서를 </a:t>
            </a:r>
            <a:r>
              <a:rPr lang="ko-KR" altLang="en-US" dirty="0" err="1" smtClean="0">
                <a:latin typeface="+mn-ea"/>
              </a:rPr>
              <a:t>해시한</a:t>
            </a:r>
            <a:r>
              <a:rPr lang="ko-KR" altLang="en-US" dirty="0" smtClean="0">
                <a:latin typeface="+mn-ea"/>
              </a:rPr>
              <a:t> 값과 비교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</a:pPr>
            <a:r>
              <a:rPr lang="ko-KR" altLang="en-US" dirty="0" err="1" smtClean="0">
                <a:latin typeface="+mn-ea"/>
              </a:rPr>
              <a:t>복호화한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해시값과</a:t>
            </a:r>
            <a:r>
              <a:rPr lang="ko-KR" altLang="en-US" dirty="0" smtClean="0">
                <a:latin typeface="+mn-ea"/>
              </a:rPr>
              <a:t> 전달된 편지에서 구한 </a:t>
            </a:r>
            <a:r>
              <a:rPr lang="ko-KR" altLang="en-US" dirty="0" err="1" smtClean="0">
                <a:latin typeface="+mn-ea"/>
              </a:rPr>
              <a:t>해시값이</a:t>
            </a:r>
            <a:r>
              <a:rPr lang="ko-KR" altLang="en-US" dirty="0" smtClean="0">
                <a:latin typeface="+mn-ea"/>
              </a:rPr>
              <a:t> 일치하면 전달된 편지가 철수로부터 온 것이 맞고</a:t>
            </a:r>
            <a:r>
              <a:rPr lang="en-US" altLang="ko-KR" dirty="0" smtClean="0">
                <a:latin typeface="+mn-ea"/>
              </a:rPr>
              <a:t>,</a:t>
            </a:r>
            <a:r>
              <a:rPr lang="ko-KR" altLang="en-US" dirty="0" smtClean="0">
                <a:latin typeface="+mn-ea"/>
              </a:rPr>
              <a:t> 위조되지 </a:t>
            </a:r>
            <a:r>
              <a:rPr lang="ko-KR" altLang="en-US" dirty="0" err="1" smtClean="0">
                <a:latin typeface="+mn-ea"/>
              </a:rPr>
              <a:t>않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err="1" smtClean="0">
                <a:latin typeface="+mn-ea"/>
              </a:rPr>
              <a:t>았음을</a:t>
            </a:r>
            <a:r>
              <a:rPr lang="ko-KR" altLang="en-US" dirty="0" smtClean="0">
                <a:latin typeface="+mn-ea"/>
              </a:rPr>
              <a:t> 확신할 수 있음</a:t>
            </a:r>
            <a:r>
              <a:rPr lang="en-US" altLang="ko-KR" dirty="0" smtClean="0">
                <a:latin typeface="+mn-ea"/>
              </a:rPr>
              <a:t>..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899" y="2708920"/>
            <a:ext cx="69808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84108" y="580526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9-13]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전자서명을 이용한 전송 문서 확인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전자서명과 전자봉투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전자서명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전자서명이 제공하는 기능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위조 불가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Unforgeable</a:t>
            </a:r>
            <a:r>
              <a:rPr lang="en-US" altLang="ko-KR" dirty="0" smtClean="0"/>
              <a:t>) : </a:t>
            </a:r>
            <a:r>
              <a:rPr lang="ko-KR" altLang="en-US" dirty="0" smtClean="0"/>
              <a:t>서명자만이 </a:t>
            </a:r>
            <a:r>
              <a:rPr lang="ko-KR" altLang="en-US" dirty="0" err="1" smtClean="0"/>
              <a:t>서명문을</a:t>
            </a:r>
            <a:r>
              <a:rPr lang="ko-KR" altLang="en-US" dirty="0" smtClean="0"/>
              <a:t> 생성할 수 있음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인증</a:t>
            </a:r>
            <a:r>
              <a:rPr lang="en-US" altLang="ko-KR" dirty="0" smtClean="0"/>
              <a:t>(Authentication) : </a:t>
            </a:r>
            <a:r>
              <a:rPr lang="ko-KR" altLang="en-US" dirty="0" smtClean="0"/>
              <a:t>서명문의 서명자를 확인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재사용 불가</a:t>
            </a:r>
            <a:r>
              <a:rPr lang="en-US" altLang="ko-KR" dirty="0" smtClean="0"/>
              <a:t>(Not Reusable) : </a:t>
            </a:r>
            <a:r>
              <a:rPr lang="ko-KR" altLang="en-US" dirty="0" smtClean="0"/>
              <a:t>서명문의 </a:t>
            </a:r>
            <a:r>
              <a:rPr lang="ko-KR" altLang="en-US" dirty="0" err="1" smtClean="0"/>
              <a:t>해시값을</a:t>
            </a:r>
            <a:r>
              <a:rPr lang="ko-KR" altLang="en-US" dirty="0" smtClean="0"/>
              <a:t> 전자서명에 이용하므로 한 번 생성된 서명을 다른 문서의 서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명으로 사용할 수 없음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변경 불가</a:t>
            </a:r>
            <a:r>
              <a:rPr lang="en-US" altLang="ko-KR" dirty="0" smtClean="0"/>
              <a:t>(Unalterable) : </a:t>
            </a:r>
            <a:r>
              <a:rPr lang="ko-KR" altLang="en-US" dirty="0" smtClean="0"/>
              <a:t>서명된 문서는 내용을 변경할 수 없기 때문에 데이터가 변조되지 않았음을 </a:t>
            </a:r>
            <a:r>
              <a:rPr lang="ko-KR" altLang="en-US" dirty="0" err="1" smtClean="0"/>
              <a:t>보장하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는 무결성을 만족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부인 방지</a:t>
            </a:r>
            <a:r>
              <a:rPr lang="en-US" altLang="ko-KR" dirty="0" smtClean="0"/>
              <a:t>(Non Repudiation) : </a:t>
            </a:r>
            <a:r>
              <a:rPr lang="ko-KR" altLang="en-US" dirty="0" smtClean="0"/>
              <a:t>서명자가 나중에 서명한 사실을 부인할 수 없음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전자서명에 관련해 미국에는 </a:t>
            </a:r>
            <a:r>
              <a:rPr lang="en-US" altLang="ko-KR" dirty="0" smtClean="0">
                <a:latin typeface="+mn-ea"/>
              </a:rPr>
              <a:t>1994</a:t>
            </a:r>
            <a:r>
              <a:rPr lang="ko-KR" altLang="en-US" dirty="0" smtClean="0">
                <a:latin typeface="+mn-ea"/>
              </a:rPr>
              <a:t>년에 만들어진 </a:t>
            </a:r>
            <a:r>
              <a:rPr lang="en-US" altLang="ko-KR" dirty="0" smtClean="0">
                <a:latin typeface="+mn-ea"/>
              </a:rPr>
              <a:t>DSS(Digital Signature Standard)</a:t>
            </a:r>
            <a:r>
              <a:rPr lang="ko-KR" altLang="en-US" dirty="0" smtClean="0">
                <a:latin typeface="+mn-ea"/>
              </a:rPr>
              <a:t>가 있고</a:t>
            </a:r>
            <a:r>
              <a:rPr lang="en-US" altLang="ko-KR" dirty="0" smtClean="0">
                <a:latin typeface="+mn-ea"/>
              </a:rPr>
              <a:t>,</a:t>
            </a:r>
            <a:r>
              <a:rPr lang="ko-KR" altLang="en-US" dirty="0" smtClean="0">
                <a:latin typeface="+mn-ea"/>
              </a:rPr>
              <a:t> 이는 </a:t>
            </a:r>
            <a:r>
              <a:rPr lang="en-US" altLang="ko-KR" dirty="0" smtClean="0">
                <a:latin typeface="+mn-ea"/>
              </a:rPr>
              <a:t>DSA(Digital </a:t>
            </a:r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>
                <a:latin typeface="+mn-ea"/>
              </a:rPr>
              <a:t>	Signature Algorithm)</a:t>
            </a:r>
            <a:r>
              <a:rPr lang="ko-KR" altLang="en-US" dirty="0" smtClean="0">
                <a:latin typeface="+mn-ea"/>
              </a:rPr>
              <a:t>를 사용함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2">
              <a:spcBef>
                <a:spcPts val="288"/>
              </a:spcBef>
            </a:pPr>
            <a:r>
              <a:rPr lang="en-US" altLang="ko-KR" dirty="0" smtClean="0">
                <a:latin typeface="+mn-ea"/>
              </a:rPr>
              <a:t>DSA</a:t>
            </a:r>
            <a:r>
              <a:rPr lang="ko-KR" altLang="en-US" dirty="0" smtClean="0">
                <a:latin typeface="+mn-ea"/>
              </a:rPr>
              <a:t>는 슈노어</a:t>
            </a:r>
            <a:r>
              <a:rPr lang="en-US" altLang="ko-KR" dirty="0" smtClean="0">
                <a:latin typeface="+mn-ea"/>
              </a:rPr>
              <a:t>(</a:t>
            </a:r>
            <a:r>
              <a:rPr lang="en-US" altLang="ko-KR" dirty="0" err="1" smtClean="0">
                <a:latin typeface="+mn-ea"/>
              </a:rPr>
              <a:t>Schnorr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와 엘가말</a:t>
            </a:r>
            <a:r>
              <a:rPr lang="en-US" altLang="ko-KR" dirty="0" smtClean="0">
                <a:latin typeface="+mn-ea"/>
              </a:rPr>
              <a:t>(</a:t>
            </a:r>
            <a:r>
              <a:rPr lang="en-US" altLang="ko-KR" dirty="0" err="1" smtClean="0">
                <a:latin typeface="+mn-ea"/>
              </a:rPr>
              <a:t>ElGamal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의 알고리즘을 기반으로 함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서명 생성이나 </a:t>
            </a:r>
            <a:r>
              <a:rPr lang="ko-KR" altLang="en-US" dirty="0" err="1" smtClean="0">
                <a:latin typeface="+mn-ea"/>
              </a:rPr>
              <a:t>암호키</a:t>
            </a:r>
            <a:r>
              <a:rPr lang="ko-KR" altLang="en-US" dirty="0" smtClean="0">
                <a:latin typeface="+mn-ea"/>
              </a:rPr>
              <a:t> 생성에서는 </a:t>
            </a:r>
            <a:r>
              <a:rPr lang="en-US" altLang="ko-KR" dirty="0" smtClean="0">
                <a:latin typeface="+mn-ea"/>
              </a:rPr>
              <a:t>SHA.1</a:t>
            </a:r>
            <a:r>
              <a:rPr lang="ko-KR" altLang="en-US" dirty="0" smtClean="0">
                <a:latin typeface="+mn-ea"/>
              </a:rPr>
              <a:t>을 이용하고 있음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2">
              <a:spcBef>
                <a:spcPts val="288"/>
              </a:spcBef>
            </a:pP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우리나라에서는 </a:t>
            </a:r>
            <a:r>
              <a:rPr lang="en-US" altLang="ko-KR" dirty="0" smtClean="0">
                <a:latin typeface="+mn-ea"/>
              </a:rPr>
              <a:t>1996</a:t>
            </a:r>
            <a:r>
              <a:rPr lang="ko-KR" altLang="en-US" dirty="0" smtClean="0">
                <a:latin typeface="+mn-ea"/>
              </a:rPr>
              <a:t>년에 개발된 </a:t>
            </a:r>
            <a:r>
              <a:rPr lang="en-US" altLang="ko-KR" dirty="0" smtClean="0">
                <a:latin typeface="+mn-ea"/>
              </a:rPr>
              <a:t>KCDSA(Korean </a:t>
            </a:r>
            <a:r>
              <a:rPr lang="en-US" altLang="ko-KR" dirty="0" err="1" smtClean="0">
                <a:latin typeface="+mn-ea"/>
              </a:rPr>
              <a:t>Certifice</a:t>
            </a:r>
            <a:r>
              <a:rPr lang="en-US" altLang="ko-KR" dirty="0" smtClean="0">
                <a:latin typeface="+mn-ea"/>
              </a:rPr>
              <a:t>-based Digital Signature Algorithm)</a:t>
            </a:r>
            <a:r>
              <a:rPr lang="ko-KR" altLang="en-US" dirty="0" smtClean="0">
                <a:latin typeface="+mn-ea"/>
              </a:rPr>
              <a:t>가 있음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현재 우리나라의 </a:t>
            </a:r>
            <a:r>
              <a:rPr lang="ko-KR" altLang="en-US" dirty="0" err="1" smtClean="0">
                <a:latin typeface="+mn-ea"/>
              </a:rPr>
              <a:t>전자서명법에</a:t>
            </a:r>
            <a:r>
              <a:rPr lang="ko-KR" altLang="en-US" dirty="0" smtClean="0">
                <a:latin typeface="+mn-ea"/>
              </a:rPr>
              <a:t> 따르면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전자서명은 인터넷을 통해 전자문서를 교환할 때 일반 문서에서 쓰이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는 인감도장과 법적으로 똑같은 효력을 지님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2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전자서명과 전자봉투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99094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전자봉투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전달하고자 하는 메시지를 암호화하여 한 사람을 통해서 보내고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암호화 키는 다른 사람에게 가져가게 하는 것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을 암호학적으로 구현한 것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철수는 전자봉투를 사용하기 위해 우선 전자서명을 생성하고 전자서명과 원문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그리고 자신의 공개키가 </a:t>
            </a:r>
            <a:r>
              <a:rPr lang="ko-KR" altLang="en-US" dirty="0" err="1" smtClean="0">
                <a:latin typeface="+mn-ea"/>
              </a:rPr>
              <a:t>들어있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는 인증서를 비밀키</a:t>
            </a:r>
            <a:r>
              <a:rPr lang="en-US" altLang="ko-KR" dirty="0" smtClean="0">
                <a:latin typeface="+mn-ea"/>
              </a:rPr>
              <a:t>(DES </a:t>
            </a:r>
            <a:r>
              <a:rPr lang="ko-KR" altLang="en-US" dirty="0" smtClean="0">
                <a:latin typeface="+mn-ea"/>
              </a:rPr>
              <a:t>알고리즘 등에 사용되는 </a:t>
            </a:r>
            <a:r>
              <a:rPr lang="ko-KR" altLang="en-US" dirty="0" err="1" smtClean="0">
                <a:latin typeface="+mn-ea"/>
              </a:rPr>
              <a:t>대칭키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를 사용하여 암호화함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전자서명 세트와 인증서를 암호화한 </a:t>
            </a:r>
            <a:r>
              <a:rPr lang="ko-KR" altLang="en-US" dirty="0" err="1" smtClean="0">
                <a:latin typeface="+mn-ea"/>
              </a:rPr>
              <a:t>비밀키를</a:t>
            </a:r>
            <a:r>
              <a:rPr lang="ko-KR" altLang="en-US" dirty="0" smtClean="0">
                <a:latin typeface="+mn-ea"/>
              </a:rPr>
              <a:t> 영희의 공개키로 암호화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이것이 전자봉투가 됨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철수는 최종적으로 비밀키로 암호화한 결과와 비밀키가 암호화된 전자봉투를 영희에게 보냄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endParaRPr lang="en-US" altLang="ko-KR" sz="12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567" y="3365869"/>
            <a:ext cx="4827585" cy="295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6088" y="635567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9-14]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전자봉투를 이용한 암호화 전송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전자서명과 전자봉투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전자봉투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전달받은 영희는 우선 전자봉투를 자신의 사설키로 </a:t>
            </a:r>
            <a:r>
              <a:rPr lang="ko-KR" altLang="en-US" dirty="0" err="1" smtClean="0">
                <a:latin typeface="+mn-ea"/>
              </a:rPr>
              <a:t>복호화하여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비밀키를</a:t>
            </a:r>
            <a:r>
              <a:rPr lang="ko-KR" altLang="en-US" dirty="0" smtClean="0">
                <a:latin typeface="+mn-ea"/>
              </a:rPr>
              <a:t> 획득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err="1" smtClean="0">
                <a:latin typeface="+mn-ea"/>
              </a:rPr>
              <a:t>비밀키를</a:t>
            </a:r>
            <a:r>
              <a:rPr lang="ko-KR" altLang="en-US" dirty="0" smtClean="0">
                <a:latin typeface="+mn-ea"/>
              </a:rPr>
              <a:t> 이용하여 전자서명과 </a:t>
            </a:r>
            <a:r>
              <a:rPr lang="ko-KR" altLang="en-US" dirty="0" err="1" smtClean="0">
                <a:latin typeface="+mn-ea"/>
              </a:rPr>
              <a:t>평문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철수의 인증서를 </a:t>
            </a:r>
            <a:r>
              <a:rPr lang="ko-KR" altLang="en-US" dirty="0" err="1" smtClean="0">
                <a:latin typeface="+mn-ea"/>
              </a:rPr>
              <a:t>복호화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해독</a:t>
            </a:r>
            <a:r>
              <a:rPr lang="en-US" altLang="ko-KR" dirty="0" smtClean="0">
                <a:latin typeface="+mn-ea"/>
              </a:rPr>
              <a:t>)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err="1" smtClean="0">
                <a:latin typeface="+mn-ea"/>
              </a:rPr>
              <a:t>복호화한</a:t>
            </a:r>
            <a:r>
              <a:rPr lang="ko-KR" altLang="en-US" dirty="0" smtClean="0">
                <a:latin typeface="+mn-ea"/>
              </a:rPr>
              <a:t> 인증서에서 철수의 </a:t>
            </a:r>
            <a:r>
              <a:rPr lang="ko-KR" altLang="en-US" dirty="0" err="1" smtClean="0">
                <a:latin typeface="+mn-ea"/>
              </a:rPr>
              <a:t>공개키를</a:t>
            </a:r>
            <a:r>
              <a:rPr lang="ko-KR" altLang="en-US" dirty="0" smtClean="0">
                <a:latin typeface="+mn-ea"/>
              </a:rPr>
              <a:t> 얻어 전자서명을 </a:t>
            </a:r>
            <a:r>
              <a:rPr lang="ko-KR" altLang="en-US" dirty="0" err="1" smtClean="0">
                <a:latin typeface="+mn-ea"/>
              </a:rPr>
              <a:t>복호화한</a:t>
            </a:r>
            <a:r>
              <a:rPr lang="ko-KR" altLang="en-US" dirty="0" smtClean="0">
                <a:latin typeface="+mn-ea"/>
              </a:rPr>
              <a:t> 후 이를 원문 해시 결과와 비교</a:t>
            </a:r>
            <a:endParaRPr lang="en-US" altLang="ko-KR" dirty="0" smtClean="0">
              <a:latin typeface="+mn-ea"/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en-US" altLang="ko-KR" sz="1600" dirty="0" smtClean="0"/>
          </a:p>
          <a:p>
            <a:pPr lvl="1"/>
            <a:r>
              <a:rPr lang="ko-KR" altLang="en-US" dirty="0" smtClean="0"/>
              <a:t>전자봉투는 기밀성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무결성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부인 방지를 모두 지원함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754" y="2466262"/>
            <a:ext cx="6584390" cy="29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1823" y="552611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9-15]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전자봉투의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복호화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971550" y="1844675"/>
            <a:ext cx="7056438" cy="4105275"/>
          </a:xfrm>
        </p:spPr>
        <p:txBody>
          <a:bodyPr/>
          <a:lstStyle/>
          <a:p>
            <a:r>
              <a:rPr lang="ko-KR" altLang="en-US" dirty="0" smtClean="0"/>
              <a:t>전자상거래에 대한 이해</a:t>
            </a:r>
            <a:endParaRPr lang="en-US" altLang="ko-KR" dirty="0" smtClean="0"/>
          </a:p>
          <a:p>
            <a:r>
              <a:rPr lang="ko-KR" altLang="en-US" dirty="0" smtClean="0"/>
              <a:t>공개키 기반 구조</a:t>
            </a:r>
            <a:endParaRPr lang="en-US" altLang="ko-KR" dirty="0" smtClean="0"/>
          </a:p>
          <a:p>
            <a:r>
              <a:rPr lang="ko-KR" altLang="en-US" dirty="0" smtClean="0"/>
              <a:t>전자서명과 전자봉투</a:t>
            </a:r>
            <a:endParaRPr lang="en-US" altLang="ko-KR" dirty="0" smtClean="0"/>
          </a:p>
          <a:p>
            <a:r>
              <a:rPr lang="ko-KR" altLang="en-US" dirty="0" smtClean="0"/>
              <a:t>전자결재</a:t>
            </a:r>
            <a:endParaRPr lang="en-US" altLang="ko-KR" dirty="0" smtClean="0"/>
          </a:p>
          <a:p>
            <a:r>
              <a:rPr lang="ko-KR" altLang="en-US" dirty="0" smtClean="0"/>
              <a:t>암호화 통신</a:t>
            </a:r>
            <a:endParaRPr lang="en-US" altLang="ko-KR" dirty="0" smtClean="0"/>
          </a:p>
          <a:p>
            <a:r>
              <a:rPr lang="ko-KR" altLang="en-US" dirty="0" err="1" smtClean="0"/>
              <a:t>컨텐츠</a:t>
            </a:r>
            <a:r>
              <a:rPr lang="ko-KR" altLang="en-US" dirty="0" smtClean="0"/>
              <a:t> 보안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전자결재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50394"/>
            <a:ext cx="8604448" cy="5400600"/>
          </a:xfrm>
        </p:spPr>
        <p:txBody>
          <a:bodyPr/>
          <a:lstStyle/>
          <a:p>
            <a:r>
              <a:rPr lang="en-US" altLang="ko-KR" dirty="0" smtClean="0"/>
              <a:t>SET</a:t>
            </a:r>
          </a:p>
          <a:p>
            <a:pPr lvl="1"/>
            <a:r>
              <a:rPr lang="en-US" altLang="ko-KR" dirty="0" smtClean="0"/>
              <a:t>SET(Secure Electronic Protocol)</a:t>
            </a:r>
            <a:r>
              <a:rPr lang="ko-KR" altLang="en-US" dirty="0" smtClean="0"/>
              <a:t> </a:t>
            </a:r>
            <a:r>
              <a:rPr lang="en-US" altLang="ko-KR" dirty="0" smtClean="0"/>
              <a:t>: 1996</a:t>
            </a:r>
            <a:r>
              <a:rPr lang="ko-KR" altLang="en-US" dirty="0" smtClean="0"/>
              <a:t>년 비자</a:t>
            </a:r>
            <a:r>
              <a:rPr lang="en-US" altLang="ko-KR" dirty="0" smtClean="0"/>
              <a:t>(Visa)</a:t>
            </a:r>
            <a:r>
              <a:rPr lang="ko-KR" altLang="en-US" dirty="0" smtClean="0"/>
              <a:t>와 마스터</a:t>
            </a:r>
            <a:r>
              <a:rPr lang="en-US" altLang="ko-KR" dirty="0" smtClean="0"/>
              <a:t>(Master) </a:t>
            </a:r>
            <a:r>
              <a:rPr lang="ko-KR" altLang="en-US" dirty="0" smtClean="0"/>
              <a:t>카드 회사의 합의에 의해 만들어진 프로토콜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b="1" dirty="0" smtClean="0"/>
              <a:t>SET</a:t>
            </a:r>
            <a:r>
              <a:rPr lang="ko-KR" altLang="en-US" b="1" dirty="0" smtClean="0"/>
              <a:t>의 구성</a:t>
            </a:r>
            <a:endParaRPr lang="en-US" altLang="ko-KR" b="1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860" y="2438644"/>
            <a:ext cx="371881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31588" y="611105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9-16]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SET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의 구성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" name="내용 개체 틀 3"/>
          <p:cNvSpPr txBox="1">
            <a:spLocks/>
          </p:cNvSpPr>
          <p:nvPr/>
        </p:nvSpPr>
        <p:spPr bwMode="auto">
          <a:xfrm>
            <a:off x="4644008" y="2456400"/>
            <a:ext cx="39249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8650" marR="0" lvl="2" indent="-180975" algn="l" defTabSz="914400" rtl="0" eaLnBrk="0" fontAlgn="base" latinLnBrk="1" hangingPunct="0"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Tx/>
              <a:buFont typeface="Wingdings" pitchFamily="2" charset="2"/>
              <a:buChar char="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카드 사용자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신용카드를 소지한 </a:t>
            </a:r>
            <a:r>
              <a:rPr kumimoji="0" lang="ko-KR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사람으</a:t>
            </a:r>
            <a:r>
              <a:rPr kumimoji="0" lang="ko-KR" altLang="en-US" sz="1200" dirty="0" smtClean="0">
                <a:latin typeface="+mn-ea"/>
                <a:ea typeface="+mn-ea"/>
              </a:rPr>
              <a:t>로</a:t>
            </a:r>
            <a:endParaRPr kumimoji="0" lang="en-US" altLang="ko-KR" sz="1200" dirty="0" smtClean="0">
              <a:latin typeface="+mn-ea"/>
              <a:ea typeface="+mn-ea"/>
            </a:endParaRPr>
          </a:p>
          <a:p>
            <a:pPr marL="628650" marR="0" lvl="2" indent="-180975" algn="l" defTabSz="914400" rtl="0" eaLnBrk="0" fontAlgn="base" latinLnBrk="1" hangingPunct="0"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Tx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	SET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에 이용되는 인증서를 소유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628650" marR="0" lvl="2" indent="-180975" algn="l" defTabSz="914400" rtl="0" eaLnBrk="0" fontAlgn="base" latinLnBrk="1" hangingPunct="0"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Tx/>
              <a:buFont typeface="Wingdings" pitchFamily="2" charset="2"/>
              <a:buChar char="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상점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인터넷 쇼핑몰을 운영하며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SET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를 이용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628650" marR="0" lvl="2" indent="-180975" algn="l" defTabSz="914400" rtl="0" eaLnBrk="0" fontAlgn="base" latinLnBrk="1" hangingPunct="0"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Tx/>
              <a:tabLst/>
              <a:defRPr/>
            </a:pPr>
            <a:r>
              <a:rPr kumimoji="0" lang="en-US" altLang="ko-KR" sz="1200" dirty="0" smtClean="0">
                <a:latin typeface="+mn-ea"/>
                <a:ea typeface="+mn-ea"/>
              </a:rPr>
              <a:t>	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하여 상품을 판매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628650" marR="0" lvl="2" indent="-180975" algn="l" defTabSz="914400" rtl="0" eaLnBrk="0" fontAlgn="base" latinLnBrk="1" hangingPunct="0"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Tx/>
              <a:buFont typeface="Wingdings" pitchFamily="2" charset="2"/>
              <a:buChar char="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지불 </a:t>
            </a:r>
            <a:r>
              <a:rPr kumimoji="0" lang="ko-KR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게이트웨이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(PG: Payment Gateway) :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기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628650" marR="0" lvl="2" indent="-180975" algn="l" defTabSz="914400" rtl="0" eaLnBrk="0" fontAlgn="base" latinLnBrk="1" hangingPunct="0"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Tx/>
              <a:tabLst/>
              <a:defRPr/>
            </a:pPr>
            <a:r>
              <a:rPr kumimoji="0" lang="en-US" altLang="ko-KR" sz="1200" dirty="0" smtClean="0">
                <a:latin typeface="+mn-ea"/>
                <a:ea typeface="+mn-ea"/>
              </a:rPr>
              <a:t>	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존의 신용카드 지불 방식으로 은행과 거래 내</a:t>
            </a:r>
            <a:endParaRPr kumimoji="0" lang="en-US" altLang="ko-KR" sz="1200" dirty="0" smtClean="0">
              <a:latin typeface="+mn-ea"/>
              <a:ea typeface="+mn-ea"/>
            </a:endParaRPr>
          </a:p>
          <a:p>
            <a:pPr marL="628650" marR="0" lvl="2" indent="-180975" algn="l" defTabSz="914400" rtl="0" eaLnBrk="0" fontAlgn="base" latinLnBrk="1" hangingPunct="0"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Tx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	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역을 주고받음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</a:p>
          <a:p>
            <a:pPr marL="628650" marR="0" lvl="2" indent="-180975" algn="l" defTabSz="914400" rtl="0" eaLnBrk="0" fontAlgn="base" latinLnBrk="1" hangingPunct="0"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Tx/>
              <a:buFont typeface="Wingdings" pitchFamily="2" charset="2"/>
              <a:buChar char="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신용카드 회사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(Issuer) :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사용자에게 신용카드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628650" marR="0" lvl="2" indent="-180975" algn="l" defTabSz="914400" rtl="0" eaLnBrk="0" fontAlgn="base" latinLnBrk="1" hangingPunct="0"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Tx/>
              <a:tabLst/>
              <a:defRPr/>
            </a:pPr>
            <a:r>
              <a:rPr kumimoji="0" lang="en-US" altLang="ko-KR" sz="1200" dirty="0" smtClean="0">
                <a:latin typeface="+mn-ea"/>
                <a:ea typeface="+mn-ea"/>
              </a:rPr>
              <a:t>	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를 발급하고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, CA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를 운영하여 사용자에게 인증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628650" marR="0" lvl="2" indent="-180975" algn="l" defTabSz="914400" rtl="0" eaLnBrk="0" fontAlgn="base" latinLnBrk="1" hangingPunct="0"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Tx/>
              <a:tabLst/>
              <a:defRPr/>
            </a:pPr>
            <a:r>
              <a:rPr kumimoji="0" lang="en-US" altLang="ko-KR" sz="1200" dirty="0" smtClean="0">
                <a:latin typeface="+mn-ea"/>
                <a:ea typeface="+mn-ea"/>
              </a:rPr>
              <a:t>	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서를 발급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628650" marR="0" lvl="2" indent="-180975" algn="l" defTabSz="914400" rtl="0" eaLnBrk="0" fontAlgn="base" latinLnBrk="1" hangingPunct="0"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Tx/>
              <a:buFont typeface="Wingdings" pitchFamily="2" charset="2"/>
              <a:buChar char="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은행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(Acquirer) :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상점의 계좌가 있으며 지불 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628650" marR="0" lvl="2" indent="-180975" algn="l" defTabSz="914400" rtl="0" eaLnBrk="0" fontAlgn="base" latinLnBrk="1" hangingPunct="0"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Tx/>
              <a:tabLst/>
              <a:defRPr/>
            </a:pPr>
            <a:r>
              <a:rPr kumimoji="0" lang="en-US" altLang="ko-KR" sz="1200" dirty="0" smtClean="0">
                <a:latin typeface="+mn-ea"/>
                <a:ea typeface="+mn-ea"/>
              </a:rPr>
              <a:t>	</a:t>
            </a:r>
            <a:r>
              <a:rPr kumimoji="0" lang="ko-KR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게이트웨이를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운영함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 CA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를 운영하며 상점에 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628650" marR="0" lvl="2" indent="-180975" algn="l" defTabSz="914400" rtl="0" eaLnBrk="0" fontAlgn="base" latinLnBrk="1" hangingPunct="0"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Tx/>
              <a:tabLst/>
              <a:defRPr/>
            </a:pPr>
            <a:r>
              <a:rPr kumimoji="0" lang="en-US" altLang="ko-KR" sz="1200" dirty="0" smtClean="0">
                <a:latin typeface="+mn-ea"/>
                <a:ea typeface="+mn-ea"/>
              </a:rPr>
              <a:t>	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인증서를 발급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628650" marR="0" lvl="2" indent="-180975" algn="l" defTabSz="914400" rtl="0" eaLnBrk="0" fontAlgn="base" latinLnBrk="1" hangingPunct="0"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Tx/>
              <a:buFont typeface="Wingdings" pitchFamily="2" charset="2"/>
              <a:buChar char="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인증기관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 SET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에 참여하는 모든 구성원의 정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628650" marR="0" lvl="2" indent="-180975" algn="l" defTabSz="914400" rtl="0" eaLnBrk="0" fontAlgn="base" latinLnBrk="1" hangingPunct="0"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Tx/>
              <a:tabLst/>
              <a:defRPr/>
            </a:pPr>
            <a:r>
              <a:rPr kumimoji="0" lang="en-US" altLang="ko-KR" sz="1200" dirty="0" smtClean="0">
                <a:latin typeface="+mn-ea"/>
                <a:ea typeface="+mn-ea"/>
              </a:rPr>
              <a:t>	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당성을 보장하는 루트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(Root) CA</a:t>
            </a:r>
          </a:p>
          <a:p>
            <a:pPr marL="342900" marR="0" lvl="0" indent="-342900" algn="l" defTabSz="914400" rtl="0" eaLnBrk="0" fontAlgn="base" latinLnBrk="1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전자결재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SET</a:t>
            </a:r>
          </a:p>
          <a:p>
            <a:pPr lvl="1"/>
            <a:r>
              <a:rPr lang="en-US" altLang="ko-KR" b="1" dirty="0" smtClean="0"/>
              <a:t>SET</a:t>
            </a:r>
            <a:r>
              <a:rPr lang="ko-KR" altLang="en-US" b="1" dirty="0" smtClean="0"/>
              <a:t>의 지불 과정</a:t>
            </a:r>
            <a:endParaRPr lang="en-US" altLang="ko-KR" b="1" dirty="0" smtClean="0"/>
          </a:p>
          <a:p>
            <a:pPr lvl="1"/>
            <a:endParaRPr lang="en-US" altLang="ko-KR" b="1" dirty="0" smtClean="0"/>
          </a:p>
          <a:p>
            <a:pPr lvl="1"/>
            <a:endParaRPr lang="en-US" altLang="ko-KR" b="1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en-US" altLang="ko-KR" sz="1400" dirty="0" smtClean="0"/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이중 서명의 생성 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카드 사용자가 구매정보와 지불정보를 각각 해시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두 </a:t>
            </a:r>
            <a:r>
              <a:rPr lang="ko-KR" altLang="en-US" dirty="0" err="1" smtClean="0">
                <a:latin typeface="+mn-ea"/>
              </a:rPr>
              <a:t>해시값을</a:t>
            </a:r>
            <a:r>
              <a:rPr lang="ko-KR" altLang="en-US" dirty="0" smtClean="0">
                <a:latin typeface="+mn-ea"/>
              </a:rPr>
              <a:t> 합한 뒤 다시 해시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최종 </a:t>
            </a:r>
            <a:r>
              <a:rPr lang="ko-KR" altLang="en-US" dirty="0" err="1" smtClean="0">
                <a:latin typeface="+mn-ea"/>
              </a:rPr>
              <a:t>해시값을</a:t>
            </a:r>
            <a:r>
              <a:rPr lang="ko-KR" altLang="en-US" dirty="0" smtClean="0">
                <a:latin typeface="+mn-ea"/>
              </a:rPr>
              <a:t> 카드 사용자의 사설키로 암호화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서명</a:t>
            </a:r>
            <a:r>
              <a:rPr lang="en-US" altLang="ko-KR" dirty="0" smtClean="0">
                <a:latin typeface="+mn-ea"/>
              </a:rPr>
              <a:t>) 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이중 서명의 목적 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상점이 카드 사용자의 계좌번호 같은 지불정보를 모르게 함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상점에 대금을 지불하는 은행이 카드 사용자가 상점에서 산 물건이 무엇인지 모르면서 상점이 요구한 결제 대금이 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정확한지 확인할 수 있게 하는 데 있음</a:t>
            </a:r>
            <a:r>
              <a:rPr lang="en-US" altLang="ko-KR" dirty="0" smtClean="0">
                <a:latin typeface="+mn-ea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70100"/>
            <a:ext cx="6552728" cy="18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60938" y="393207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9-17]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이중 서명의 기본 동작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전자결재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72460"/>
            <a:ext cx="8208912" cy="5400600"/>
          </a:xfrm>
        </p:spPr>
        <p:txBody>
          <a:bodyPr/>
          <a:lstStyle/>
          <a:p>
            <a:r>
              <a:rPr lang="en-US" altLang="ko-KR" dirty="0" smtClean="0"/>
              <a:t>SET</a:t>
            </a:r>
          </a:p>
          <a:p>
            <a:pPr lvl="1"/>
            <a:r>
              <a:rPr lang="en-US" altLang="ko-KR" b="1" dirty="0" smtClean="0"/>
              <a:t>SET</a:t>
            </a:r>
            <a:r>
              <a:rPr lang="ko-KR" altLang="en-US" b="1" dirty="0" smtClean="0"/>
              <a:t>의 지불 과정</a:t>
            </a:r>
            <a:r>
              <a:rPr lang="en-US" altLang="ko-KR" dirty="0" smtClean="0"/>
              <a:t>	</a:t>
            </a:r>
          </a:p>
          <a:p>
            <a:pPr lvl="2">
              <a:spcBef>
                <a:spcPct val="0"/>
              </a:spcBef>
              <a:spcAft>
                <a:spcPct val="0"/>
              </a:spcAft>
            </a:pPr>
            <a:r>
              <a:rPr lang="ko-KR" altLang="en-US" dirty="0" smtClean="0"/>
              <a:t>비밀키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대칭키</a:t>
            </a:r>
            <a:r>
              <a:rPr lang="en-US" altLang="ko-KR" dirty="0" smtClean="0"/>
              <a:t>)</a:t>
            </a:r>
            <a:r>
              <a:rPr lang="ko-KR" altLang="en-US" dirty="0" smtClean="0"/>
              <a:t> 생성 </a:t>
            </a:r>
            <a:r>
              <a:rPr lang="en-US" altLang="ko-KR" dirty="0" smtClean="0"/>
              <a:t> </a:t>
            </a:r>
          </a:p>
          <a:p>
            <a:pPr lvl="3">
              <a:spcBef>
                <a:spcPct val="0"/>
              </a:spcBef>
              <a:spcAft>
                <a:spcPct val="0"/>
              </a:spcAft>
            </a:pPr>
            <a:r>
              <a:rPr lang="ko-KR" altLang="en-US" dirty="0" err="1" smtClean="0"/>
              <a:t>비밀키를</a:t>
            </a:r>
            <a:r>
              <a:rPr lang="ko-KR" altLang="en-US" dirty="0" smtClean="0"/>
              <a:t> 사용해 지불정보를 암호화하고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비밀키는 은행이 운영하는 지불 </a:t>
            </a:r>
            <a:r>
              <a:rPr lang="ko-KR" altLang="en-US" dirty="0" err="1" smtClean="0"/>
              <a:t>게이트웨이의</a:t>
            </a:r>
            <a:r>
              <a:rPr lang="ko-KR" altLang="en-US" dirty="0" smtClean="0"/>
              <a:t> 공개키로 암호화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sz="800" dirty="0" smtClean="0"/>
          </a:p>
          <a:p>
            <a:pPr lvl="2"/>
            <a:endParaRPr lang="en-US" altLang="ko-KR" sz="1800" dirty="0" smtClean="0"/>
          </a:p>
          <a:p>
            <a:pPr lvl="2"/>
            <a:r>
              <a:rPr lang="ko-KR" altLang="en-US" dirty="0" smtClean="0"/>
              <a:t>결제를 위한 데이터 전송</a:t>
            </a:r>
            <a:endParaRPr lang="en-US" altLang="ko-KR" dirty="0" smtClean="0"/>
          </a:p>
          <a:p>
            <a:pPr lvl="2"/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932" y="2213742"/>
            <a:ext cx="5623381" cy="209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68136" y="438482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9-18]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비밀키의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생성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022053"/>
            <a:ext cx="5760640" cy="135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52112" y="641782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9-19]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결제를 위해 카드 사용자가 상점에 전송하는 데이터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전자결재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SET</a:t>
            </a:r>
          </a:p>
          <a:p>
            <a:pPr lvl="1"/>
            <a:r>
              <a:rPr lang="en-US" altLang="ko-KR" b="1" dirty="0" smtClean="0"/>
              <a:t>SET</a:t>
            </a:r>
            <a:r>
              <a:rPr lang="ko-KR" altLang="en-US" b="1" dirty="0" smtClean="0"/>
              <a:t>의 지불 과정</a:t>
            </a:r>
            <a:r>
              <a:rPr lang="en-US" altLang="ko-KR" dirty="0" smtClean="0"/>
              <a:t>	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카드 사용자로부터 구매정보 확인</a:t>
            </a:r>
            <a:endParaRPr lang="en-US" altLang="ko-KR" dirty="0" smtClean="0"/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상점은 카드 사용자가 신청한 물건에 대한 구매정보의 해시를 구하고</a:t>
            </a:r>
            <a:r>
              <a:rPr lang="en-US" altLang="ko-KR" dirty="0" smtClean="0"/>
              <a:t>(</a:t>
            </a:r>
            <a:r>
              <a:rPr lang="en-US" altLang="ko-KR" sz="1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/>
              </a:rPr>
              <a:t>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카드 사용자가 보내온 한 쌍의 해</a:t>
            </a:r>
            <a:endParaRPr lang="en-US" altLang="ko-KR" dirty="0" smtClean="0"/>
          </a:p>
          <a:p>
            <a:pPr lvl="2">
              <a:spcBef>
                <a:spcPts val="288"/>
              </a:spcBef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시값을</a:t>
            </a:r>
            <a:r>
              <a:rPr lang="ko-KR" altLang="en-US" dirty="0" smtClean="0"/>
              <a:t> 새로 구한 해시로 대치시킨 뒤</a:t>
            </a:r>
            <a:r>
              <a:rPr lang="en-US" altLang="ko-KR" dirty="0" smtClean="0"/>
              <a:t>(</a:t>
            </a:r>
            <a:r>
              <a:rPr lang="en-US" altLang="ko-KR" sz="1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/>
              </a:rPr>
              <a:t>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새로운 이중 해시를 구함</a:t>
            </a:r>
            <a:r>
              <a:rPr lang="en-US" altLang="ko-KR" dirty="0" smtClean="0"/>
              <a:t>(</a:t>
            </a:r>
            <a:r>
              <a:rPr lang="en-US" altLang="ko-KR" sz="1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/>
              </a:rPr>
              <a:t></a:t>
            </a:r>
            <a:r>
              <a:rPr lang="en-US" altLang="ko-KR" dirty="0" smtClean="0"/>
              <a:t>). </a:t>
            </a:r>
            <a:r>
              <a:rPr lang="ko-KR" altLang="en-US" dirty="0" smtClean="0"/>
              <a:t>그 후 카드 사용자의 사설키로 암호</a:t>
            </a:r>
            <a:endParaRPr lang="en-US" altLang="ko-KR" dirty="0" smtClean="0"/>
          </a:p>
          <a:p>
            <a:pPr lvl="2">
              <a:spcBef>
                <a:spcPts val="288"/>
              </a:spcBef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화된 </a:t>
            </a:r>
            <a:r>
              <a:rPr lang="ko-KR" altLang="en-US" dirty="0" err="1" smtClean="0"/>
              <a:t>해시값을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복호화하여</a:t>
            </a:r>
            <a:r>
              <a:rPr lang="en-US" altLang="ko-KR" dirty="0" smtClean="0"/>
              <a:t>(</a:t>
            </a:r>
            <a:r>
              <a:rPr lang="en-US" altLang="ko-KR" sz="1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/>
              </a:rPr>
              <a:t>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이를 새로 구한 이중 해시값과 비교</a:t>
            </a:r>
            <a:r>
              <a:rPr lang="en-US" altLang="ko-KR" dirty="0" smtClean="0"/>
              <a:t>(</a:t>
            </a:r>
            <a:r>
              <a:rPr lang="en-US" altLang="ko-KR" sz="1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/>
              </a:rPr>
              <a:t></a:t>
            </a:r>
            <a:r>
              <a:rPr lang="en-US" altLang="ko-KR" dirty="0" smtClean="0"/>
              <a:t>)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그런 다음</a:t>
            </a:r>
            <a:r>
              <a:rPr lang="en-US" altLang="ko-KR" dirty="0" smtClean="0"/>
              <a:t> </a:t>
            </a:r>
            <a:r>
              <a:rPr lang="ko-KR" altLang="en-US" dirty="0" smtClean="0"/>
              <a:t>카드 사용자가 보내온 구매정보가 그 카드 사용자의 것인지 또는 구매정보가 변조되지 않았는지 </a:t>
            </a:r>
            <a:endParaRPr lang="en-US" altLang="ko-KR" dirty="0" smtClean="0"/>
          </a:p>
          <a:p>
            <a:pPr lvl="2">
              <a:spcBef>
                <a:spcPts val="288"/>
              </a:spcBef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확인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265" y="3573016"/>
            <a:ext cx="5806015" cy="267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05380" y="630932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9-20]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이중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해시값을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이용한 구매정보 확인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전자결재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SET</a:t>
            </a:r>
          </a:p>
          <a:p>
            <a:pPr lvl="1"/>
            <a:r>
              <a:rPr lang="en-US" altLang="ko-KR" b="1" dirty="0" smtClean="0"/>
              <a:t>SET</a:t>
            </a:r>
            <a:r>
              <a:rPr lang="ko-KR" altLang="en-US" b="1" dirty="0" smtClean="0"/>
              <a:t>의 지불 과정</a:t>
            </a:r>
            <a:r>
              <a:rPr lang="en-US" altLang="ko-KR" dirty="0" smtClean="0"/>
              <a:t>	</a:t>
            </a:r>
          </a:p>
          <a:p>
            <a:pPr lvl="2"/>
            <a:r>
              <a:rPr lang="ko-KR" altLang="en-US" dirty="0" smtClean="0"/>
              <a:t>상점은 지불 </a:t>
            </a:r>
            <a:r>
              <a:rPr lang="ko-KR" altLang="en-US" dirty="0" err="1" smtClean="0"/>
              <a:t>게이트웨이로</a:t>
            </a:r>
            <a:r>
              <a:rPr lang="ko-KR" altLang="en-US" dirty="0" smtClean="0"/>
              <a:t> 지불 정보 전송</a:t>
            </a:r>
            <a:endParaRPr lang="en-US" altLang="ko-KR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265" y="2204864"/>
            <a:ext cx="5950031" cy="161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78746" y="389656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9-21]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상점이 지불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게이트웨이로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보내는 데이터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전자결재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SET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b="1" dirty="0" smtClean="0"/>
              <a:t>SET</a:t>
            </a:r>
            <a:r>
              <a:rPr lang="ko-KR" altLang="en-US" b="1" dirty="0" smtClean="0"/>
              <a:t>의 지불 과정</a:t>
            </a:r>
            <a:endParaRPr lang="en-US" altLang="ko-KR" b="1" dirty="0" smtClean="0"/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지불 정보 확인</a:t>
            </a:r>
            <a:endParaRPr lang="en-US" altLang="ko-KR" dirty="0" smtClean="0"/>
          </a:p>
          <a:p>
            <a:pPr lvl="3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지불 </a:t>
            </a:r>
            <a:r>
              <a:rPr lang="ko-KR" altLang="en-US" dirty="0" err="1" smtClean="0">
                <a:latin typeface="+mn-ea"/>
              </a:rPr>
              <a:t>게이트웨이는</a:t>
            </a:r>
            <a:r>
              <a:rPr lang="ko-KR" altLang="en-US" dirty="0" smtClean="0">
                <a:latin typeface="+mn-ea"/>
              </a:rPr>
              <a:t> 자신의 사설키로 </a:t>
            </a:r>
            <a:r>
              <a:rPr lang="ko-KR" altLang="en-US" dirty="0" err="1" smtClean="0">
                <a:latin typeface="+mn-ea"/>
              </a:rPr>
              <a:t>비밀키를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복호화하여</a:t>
            </a:r>
            <a:r>
              <a:rPr lang="ko-KR" altLang="en-US" dirty="0" smtClean="0">
                <a:latin typeface="+mn-ea"/>
              </a:rPr>
              <a:t> 지불정보를 확인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상점이 한 것처럼 받은 지불정보를 </a:t>
            </a:r>
            <a:r>
              <a:rPr lang="ko-KR" altLang="en-US" dirty="0" err="1" smtClean="0">
                <a:latin typeface="+mn-ea"/>
              </a:rPr>
              <a:t>해시한</a:t>
            </a:r>
            <a:r>
              <a:rPr lang="ko-KR" altLang="en-US" dirty="0" smtClean="0">
                <a:latin typeface="+mn-ea"/>
              </a:rPr>
              <a:t> 값으로 한 쌍의 </a:t>
            </a:r>
            <a:r>
              <a:rPr lang="ko-KR" altLang="en-US" dirty="0" err="1" smtClean="0">
                <a:latin typeface="+mn-ea"/>
              </a:rPr>
              <a:t>해시값을</a:t>
            </a:r>
            <a:r>
              <a:rPr lang="ko-KR" altLang="en-US" dirty="0" smtClean="0">
                <a:latin typeface="+mn-ea"/>
              </a:rPr>
              <a:t> 대치하여 이중 </a:t>
            </a:r>
            <a:r>
              <a:rPr lang="ko-KR" altLang="en-US" dirty="0" err="1" smtClean="0">
                <a:latin typeface="+mn-ea"/>
              </a:rPr>
              <a:t>해시값을</a:t>
            </a:r>
            <a:r>
              <a:rPr lang="ko-KR" altLang="en-US" dirty="0" smtClean="0">
                <a:latin typeface="+mn-ea"/>
              </a:rPr>
              <a:t> 비교하고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지불정보의 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변조 여부를 확인한 뒤 상점에 대금을 지불</a:t>
            </a:r>
            <a:r>
              <a:rPr lang="en-US" altLang="ko-KR" dirty="0" smtClean="0">
                <a:latin typeface="+mn-ea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236" y="2898311"/>
            <a:ext cx="4765948" cy="347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7944" y="640796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9-22]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지불정보의 확인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전자결재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Cyber Cash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>
                <a:latin typeface="+mn-ea"/>
              </a:rPr>
              <a:t>1995</a:t>
            </a:r>
            <a:r>
              <a:rPr lang="ko-KR" altLang="en-US" dirty="0" smtClean="0">
                <a:latin typeface="+mn-ea"/>
              </a:rPr>
              <a:t>년부터 서비스하고 있고 미국의 </a:t>
            </a:r>
            <a:r>
              <a:rPr lang="en-US" altLang="ko-KR" dirty="0" smtClean="0">
                <a:latin typeface="+mn-ea"/>
              </a:rPr>
              <a:t>80%</a:t>
            </a:r>
            <a:r>
              <a:rPr lang="ko-KR" altLang="en-US" dirty="0" smtClean="0">
                <a:latin typeface="+mn-ea"/>
              </a:rPr>
              <a:t>의 은행이 가입되어 있지만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세계적으로 널리 쓰이지 않음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고객이 웹 브라우저를 이용해 해당 상점에 구입 의사를 표시하고 해당 물건에 대한 </a:t>
            </a:r>
            <a:r>
              <a:rPr lang="en-US" altLang="ko-KR" dirty="0" smtClean="0">
                <a:latin typeface="+mn-ea"/>
              </a:rPr>
              <a:t>&lt;</a:t>
            </a:r>
            <a:r>
              <a:rPr lang="ko-KR" altLang="en-US" dirty="0" smtClean="0">
                <a:latin typeface="+mn-ea"/>
              </a:rPr>
              <a:t>지불</a:t>
            </a:r>
            <a:r>
              <a:rPr lang="en-US" altLang="ko-KR" dirty="0" smtClean="0">
                <a:latin typeface="+mn-ea"/>
              </a:rPr>
              <a:t>&gt;</a:t>
            </a:r>
            <a:r>
              <a:rPr lang="ko-KR" altLang="en-US" dirty="0" smtClean="0">
                <a:latin typeface="+mn-ea"/>
              </a:rPr>
              <a:t>버튼을 누르면 웹 </a:t>
            </a:r>
            <a:r>
              <a:rPr lang="ko-KR" altLang="en-US" dirty="0" err="1" smtClean="0">
                <a:latin typeface="+mn-ea"/>
              </a:rPr>
              <a:t>브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err="1" smtClean="0">
                <a:latin typeface="+mn-ea"/>
              </a:rPr>
              <a:t>라우저가</a:t>
            </a:r>
            <a:r>
              <a:rPr lang="ko-KR" altLang="en-US" dirty="0" smtClean="0">
                <a:latin typeface="+mn-ea"/>
              </a:rPr>
              <a:t> 자동으로 </a:t>
            </a:r>
            <a:r>
              <a:rPr lang="en-US" altLang="ko-KR" dirty="0" smtClean="0">
                <a:latin typeface="+mn-ea"/>
              </a:rPr>
              <a:t>Cyber Cash</a:t>
            </a:r>
            <a:r>
              <a:rPr lang="ko-KR" altLang="en-US" dirty="0" smtClean="0">
                <a:latin typeface="+mn-ea"/>
              </a:rPr>
              <a:t>의 소프트웨어를 실행시킴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소비자는 이 소프트웨어에서 어떤 신용카드로 대금을 지불할 것인지 선택한 후 </a:t>
            </a:r>
            <a:r>
              <a:rPr lang="en-US" altLang="ko-KR" dirty="0" smtClean="0">
                <a:latin typeface="+mn-ea"/>
              </a:rPr>
              <a:t>&lt;</a:t>
            </a:r>
            <a:r>
              <a:rPr lang="ko-KR" altLang="en-US" dirty="0" smtClean="0">
                <a:latin typeface="+mn-ea"/>
              </a:rPr>
              <a:t>확인</a:t>
            </a:r>
            <a:r>
              <a:rPr lang="en-US" altLang="ko-KR" dirty="0" smtClean="0">
                <a:latin typeface="+mn-ea"/>
              </a:rPr>
              <a:t>&gt; </a:t>
            </a:r>
            <a:r>
              <a:rPr lang="ko-KR" altLang="en-US" dirty="0" smtClean="0">
                <a:latin typeface="+mn-ea"/>
              </a:rPr>
              <a:t>버튼을 눌러 </a:t>
            </a:r>
            <a:r>
              <a:rPr lang="ko-KR" altLang="en-US" dirty="0" err="1" smtClean="0">
                <a:latin typeface="+mn-ea"/>
              </a:rPr>
              <a:t>판매자에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게 주문 및 결제 정보를 보냄</a:t>
            </a:r>
            <a:r>
              <a:rPr lang="en-US" altLang="ko-KR" dirty="0" smtClean="0">
                <a:latin typeface="+mn-ea"/>
              </a:rPr>
              <a:t>. </a:t>
            </a:r>
            <a:r>
              <a:rPr lang="ko-KR" altLang="en-US" dirty="0" smtClean="0">
                <a:latin typeface="+mn-ea"/>
              </a:rPr>
              <a:t>이 때 소프트웨어는 결제 정보를 암호화하여 전송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err="1" smtClean="0">
                <a:latin typeface="+mn-ea"/>
              </a:rPr>
              <a:t>판매자는</a:t>
            </a:r>
            <a:r>
              <a:rPr lang="ko-KR" altLang="en-US" dirty="0" smtClean="0">
                <a:latin typeface="+mn-ea"/>
              </a:rPr>
              <a:t> 결제 정보에 확인 정보를 추가하고 사설키로 암호화한 후 이를 </a:t>
            </a:r>
            <a:r>
              <a:rPr lang="en-US" altLang="ko-KR" dirty="0" smtClean="0">
                <a:latin typeface="+mn-ea"/>
              </a:rPr>
              <a:t>Cyber Cash </a:t>
            </a:r>
            <a:r>
              <a:rPr lang="ko-KR" altLang="en-US" dirty="0" smtClean="0">
                <a:latin typeface="+mn-ea"/>
              </a:rPr>
              <a:t>서버에 보냄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이 때 판매자는 </a:t>
            </a:r>
            <a:r>
              <a:rPr lang="en-US" altLang="ko-KR" dirty="0" smtClean="0">
                <a:latin typeface="+mn-ea"/>
              </a:rPr>
              <a:t>SET</a:t>
            </a:r>
            <a:r>
              <a:rPr lang="ko-KR" altLang="en-US" dirty="0" smtClean="0">
                <a:latin typeface="+mn-ea"/>
              </a:rPr>
              <a:t>처럼 고객의 신용카드 정보를 볼 수 없음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서버에서는 구매자와 판매자의 신원을 확인 후 거래를 처리하며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처리한 정보를 은행에 보냄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현재 국내의 상당수 신용카드 결제 시스템이 이와 비슷하게 동작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>
                <a:latin typeface="+mn-ea"/>
              </a:rPr>
              <a:t>SET</a:t>
            </a:r>
            <a:r>
              <a:rPr lang="ko-KR" altLang="en-US" dirty="0" smtClean="0">
                <a:latin typeface="+mn-ea"/>
              </a:rPr>
              <a:t>와 달리 </a:t>
            </a:r>
            <a:r>
              <a:rPr lang="en-US" altLang="ko-KR" dirty="0" smtClean="0">
                <a:latin typeface="+mn-ea"/>
              </a:rPr>
              <a:t>Cyber Cash</a:t>
            </a:r>
            <a:r>
              <a:rPr lang="ko-KR" altLang="en-US" dirty="0" smtClean="0">
                <a:latin typeface="+mn-ea"/>
              </a:rPr>
              <a:t>에서는 지불 게이트웨이 역할을 하는 </a:t>
            </a:r>
            <a:r>
              <a:rPr lang="en-US" altLang="ko-KR" dirty="0" smtClean="0">
                <a:latin typeface="+mn-ea"/>
              </a:rPr>
              <a:t>Cyber Cash </a:t>
            </a:r>
            <a:r>
              <a:rPr lang="ko-KR" altLang="en-US" dirty="0" smtClean="0">
                <a:latin typeface="+mn-ea"/>
              </a:rPr>
              <a:t>서버가 고객이 어떤 물건을 </a:t>
            </a:r>
            <a:r>
              <a:rPr lang="ko-KR" altLang="en-US" dirty="0" err="1" smtClean="0">
                <a:latin typeface="+mn-ea"/>
              </a:rPr>
              <a:t>구입했는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지에 대한 정보를 알게 된다는 문제점이 있음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buNone/>
            </a:pPr>
            <a:endParaRPr lang="en-US" altLang="ko-KR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전자결재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First Virtual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전자상거래에서의 메시지 전달을 통해 거래 정보를 교환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이러한 메시지 전달은 모두 </a:t>
            </a:r>
            <a:r>
              <a:rPr lang="ko-KR" altLang="en-US" dirty="0" err="1" smtClean="0">
                <a:latin typeface="+mn-ea"/>
              </a:rPr>
              <a:t>이메일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전자우편</a:t>
            </a:r>
            <a:r>
              <a:rPr lang="en-US" altLang="ko-KR" dirty="0" smtClean="0">
                <a:latin typeface="+mn-ea"/>
              </a:rPr>
              <a:t>), </a:t>
            </a:r>
            <a:r>
              <a:rPr lang="ko-KR" altLang="en-US" dirty="0" smtClean="0">
                <a:latin typeface="+mn-ea"/>
              </a:rPr>
              <a:t>즉 </a:t>
            </a:r>
            <a:r>
              <a:rPr lang="en-US" altLang="ko-KR" dirty="0" smtClean="0">
                <a:latin typeface="+mn-ea"/>
              </a:rPr>
              <a:t>SMTP </a:t>
            </a:r>
            <a:r>
              <a:rPr lang="ko-KR" altLang="en-US" dirty="0" smtClean="0">
                <a:latin typeface="+mn-ea"/>
              </a:rPr>
              <a:t>프로토콜로 이루어지고 있음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고객이 상점에 물건을 구입할 의사를 밝히면 상점은 서버에 대금의 지불을 요구하는 전송</a:t>
            </a:r>
            <a:r>
              <a:rPr lang="en-US" altLang="ko-KR" dirty="0" smtClean="0">
                <a:latin typeface="+mn-ea"/>
              </a:rPr>
              <a:t>-</a:t>
            </a:r>
            <a:r>
              <a:rPr lang="ko-KR" altLang="en-US" dirty="0" smtClean="0">
                <a:latin typeface="+mn-ea"/>
              </a:rPr>
              <a:t>요청</a:t>
            </a:r>
            <a:r>
              <a:rPr lang="en-US" altLang="ko-KR" dirty="0" smtClean="0">
                <a:latin typeface="+mn-ea"/>
              </a:rPr>
              <a:t>(</a:t>
            </a:r>
            <a:r>
              <a:rPr lang="en-US" altLang="ko-KR" dirty="0" err="1" smtClean="0">
                <a:latin typeface="+mn-ea"/>
              </a:rPr>
              <a:t>transferrequest</a:t>
            </a:r>
            <a:r>
              <a:rPr lang="en-US" altLang="ko-KR" dirty="0" smtClean="0">
                <a:latin typeface="+mn-ea"/>
              </a:rPr>
              <a:t>) </a:t>
            </a:r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메시지를 전송하고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서버는 고객에게 전송</a:t>
            </a:r>
            <a:r>
              <a:rPr lang="en-US" altLang="ko-KR" dirty="0" smtClean="0">
                <a:latin typeface="+mn-ea"/>
              </a:rPr>
              <a:t>-</a:t>
            </a:r>
            <a:r>
              <a:rPr lang="ko-KR" altLang="en-US" dirty="0" smtClean="0">
                <a:latin typeface="+mn-ea"/>
              </a:rPr>
              <a:t>질의</a:t>
            </a:r>
            <a:r>
              <a:rPr lang="en-US" altLang="ko-KR" dirty="0" smtClean="0">
                <a:latin typeface="+mn-ea"/>
              </a:rPr>
              <a:t>(transfer-query) </a:t>
            </a:r>
            <a:r>
              <a:rPr lang="ko-KR" altLang="en-US" dirty="0" smtClean="0">
                <a:latin typeface="+mn-ea"/>
              </a:rPr>
              <a:t>메시지를 전송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고객은 구매 확인 </a:t>
            </a:r>
            <a:r>
              <a:rPr lang="ko-KR" altLang="en-US" dirty="0" err="1" smtClean="0">
                <a:latin typeface="+mn-ea"/>
              </a:rPr>
              <a:t>이메일을</a:t>
            </a:r>
            <a:r>
              <a:rPr lang="ko-KR" altLang="en-US" dirty="0" smtClean="0">
                <a:latin typeface="+mn-ea"/>
              </a:rPr>
              <a:t> 받게 되고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이 이메일에 회신을 보냄으로써 구매의 절차가 완료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전달되는 </a:t>
            </a:r>
            <a:r>
              <a:rPr lang="ko-KR" altLang="en-US" dirty="0" err="1" smtClean="0">
                <a:latin typeface="+mn-ea"/>
              </a:rPr>
              <a:t>이메일에는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Yes/No/Fraud/Help </a:t>
            </a:r>
            <a:r>
              <a:rPr lang="ko-KR" altLang="en-US" dirty="0" smtClean="0">
                <a:latin typeface="+mn-ea"/>
              </a:rPr>
              <a:t>중 한 가지를 꼭 선택하도록 되어 있음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2">
              <a:spcBef>
                <a:spcPts val="288"/>
              </a:spcBef>
            </a:pPr>
            <a:r>
              <a:rPr lang="en-US" altLang="ko-KR" dirty="0" smtClean="0">
                <a:latin typeface="+mn-ea"/>
              </a:rPr>
              <a:t>Yes</a:t>
            </a:r>
            <a:r>
              <a:rPr lang="ko-KR" altLang="en-US" dirty="0" smtClean="0">
                <a:latin typeface="+mn-ea"/>
              </a:rPr>
              <a:t>는 구매 확인을</a:t>
            </a:r>
            <a:r>
              <a:rPr lang="en-US" altLang="ko-KR" dirty="0" smtClean="0">
                <a:latin typeface="+mn-ea"/>
              </a:rPr>
              <a:t>, No</a:t>
            </a:r>
            <a:r>
              <a:rPr lang="ko-KR" altLang="en-US" dirty="0" smtClean="0">
                <a:latin typeface="+mn-ea"/>
              </a:rPr>
              <a:t>는 구매 취소를 의미함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2">
              <a:spcBef>
                <a:spcPts val="288"/>
              </a:spcBef>
            </a:pPr>
            <a:r>
              <a:rPr lang="en-US" altLang="ko-KR" dirty="0" smtClean="0">
                <a:latin typeface="+mn-ea"/>
              </a:rPr>
              <a:t>Fraud</a:t>
            </a:r>
            <a:r>
              <a:rPr lang="ko-KR" altLang="en-US" dirty="0" smtClean="0">
                <a:latin typeface="+mn-ea"/>
              </a:rPr>
              <a:t>는 이런 구매를 한 적이 없음을 의미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이 경우는 누군가 나의 </a:t>
            </a:r>
            <a:r>
              <a:rPr lang="en-US" altLang="ko-KR" dirty="0" smtClean="0">
                <a:latin typeface="+mn-ea"/>
              </a:rPr>
              <a:t>ID</a:t>
            </a:r>
            <a:r>
              <a:rPr lang="ko-KR" altLang="en-US" dirty="0" smtClean="0">
                <a:latin typeface="+mn-ea"/>
              </a:rPr>
              <a:t>를 도용한 것이므로 서버가 해당 </a:t>
            </a:r>
            <a:r>
              <a:rPr lang="en-US" altLang="ko-KR" dirty="0" smtClean="0">
                <a:latin typeface="+mn-ea"/>
              </a:rPr>
              <a:t>ID</a:t>
            </a:r>
            <a:r>
              <a:rPr lang="ko-KR" altLang="en-US" dirty="0" smtClean="0">
                <a:latin typeface="+mn-ea"/>
              </a:rPr>
              <a:t>를 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즉시 취소하고 그 고객에게 새로운 </a:t>
            </a:r>
            <a:r>
              <a:rPr lang="en-US" altLang="ko-KR" dirty="0" smtClean="0">
                <a:latin typeface="+mn-ea"/>
              </a:rPr>
              <a:t>ID</a:t>
            </a:r>
            <a:r>
              <a:rPr lang="ko-KR" altLang="en-US" dirty="0" smtClean="0">
                <a:latin typeface="+mn-ea"/>
              </a:rPr>
              <a:t>를 부여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>
                <a:latin typeface="+mn-ea"/>
              </a:rPr>
              <a:t>First Virtual</a:t>
            </a:r>
            <a:r>
              <a:rPr lang="ko-KR" altLang="en-US" dirty="0" smtClean="0">
                <a:latin typeface="+mn-ea"/>
              </a:rPr>
              <a:t>은 신뢰도가 낮은 편이라 </a:t>
            </a:r>
            <a:r>
              <a:rPr lang="en-US" altLang="ko-KR" dirty="0" smtClean="0">
                <a:latin typeface="+mn-ea"/>
              </a:rPr>
              <a:t>100</a:t>
            </a:r>
            <a:r>
              <a:rPr lang="ko-KR" altLang="en-US" dirty="0" smtClean="0">
                <a:latin typeface="+mn-ea"/>
              </a:rPr>
              <a:t>달러 이하의 거래에 이용되고 있음</a:t>
            </a:r>
            <a:r>
              <a:rPr lang="en-US" altLang="ko-KR" dirty="0" smtClean="0">
                <a:latin typeface="+mn-ea"/>
              </a:rPr>
              <a:t>.</a:t>
            </a:r>
          </a:p>
        </p:txBody>
      </p:sp>
      <p:pic>
        <p:nvPicPr>
          <p:cNvPr id="4099" name="Picture 3" descr="C:\Documents and Settings\Administrator\바탕 화면\실이미지\9장\9-1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93095"/>
            <a:ext cx="2664296" cy="20798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6312" y="640796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9-23]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paypal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사이트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전자결재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980728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스마트카드</a:t>
            </a:r>
            <a:endParaRPr lang="en-US" altLang="ko-KR" dirty="0" smtClean="0"/>
          </a:p>
          <a:p>
            <a:pPr lvl="1"/>
            <a:r>
              <a:rPr lang="ko-KR" altLang="en-US" b="1" dirty="0" err="1" smtClean="0"/>
              <a:t>접촉식</a:t>
            </a:r>
            <a:r>
              <a:rPr lang="ko-KR" altLang="en-US" b="1" dirty="0" smtClean="0"/>
              <a:t> 카드 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접촉식</a:t>
            </a:r>
            <a:r>
              <a:rPr lang="ko-KR" altLang="en-US" dirty="0" smtClean="0"/>
              <a:t> 스마트카드 리더기와 스마트카드의 </a:t>
            </a:r>
            <a:r>
              <a:rPr lang="ko-KR" altLang="en-US" dirty="0" err="1" smtClean="0"/>
              <a:t>접촉부</a:t>
            </a:r>
            <a:r>
              <a:rPr lang="en-US" altLang="ko-KR" dirty="0" smtClean="0"/>
              <a:t>(CHIP) </a:t>
            </a:r>
            <a:r>
              <a:rPr lang="ko-KR" altLang="en-US" dirty="0" smtClean="0"/>
              <a:t>사이의 물리적 접촉에 의해 작동하는 스마트카드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접촉식</a:t>
            </a:r>
            <a:r>
              <a:rPr lang="ko-KR" altLang="en-US" dirty="0" smtClean="0"/>
              <a:t> 카드는 접점의 잦은 접촉으로 인해 전기적 충격이나 손상이 생길 우려가 있음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보안이 중요한 많은 </a:t>
            </a:r>
            <a:r>
              <a:rPr lang="en-US" altLang="ko-KR" dirty="0" smtClean="0"/>
              <a:t>DATA</a:t>
            </a:r>
            <a:r>
              <a:rPr lang="ko-KR" altLang="en-US" dirty="0" smtClean="0"/>
              <a:t>를 처리하는 거래 인증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전자서명 등의 응용에 적합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/>
            <a:r>
              <a:rPr lang="ko-KR" altLang="en-US" b="1" dirty="0" err="1" smtClean="0"/>
              <a:t>비접촉식</a:t>
            </a:r>
            <a:r>
              <a:rPr lang="ko-KR" altLang="en-US" b="1" dirty="0" smtClean="0"/>
              <a:t> 카드 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구리선을</a:t>
            </a:r>
            <a:r>
              <a:rPr lang="ko-KR" altLang="en-US" dirty="0" smtClean="0"/>
              <a:t> 이용하여</a:t>
            </a:r>
            <a:r>
              <a:rPr lang="en-US" altLang="ko-KR" dirty="0" smtClean="0"/>
              <a:t> </a:t>
            </a:r>
            <a:r>
              <a:rPr lang="ko-KR" altLang="en-US" dirty="0" smtClean="0"/>
              <a:t>무선 주파수 파장을 전력으로 전환하는 방식으로 구동시켜 스마트카드 리더기와 </a:t>
            </a:r>
            <a:r>
              <a:rPr lang="ko-KR" altLang="en-US" dirty="0" err="1" smtClean="0"/>
              <a:t>통신하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는 카드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처리 시간에 제한을 받는 교통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유통 등에 적합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493" y="2511636"/>
            <a:ext cx="3003211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258" y="373577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9-24]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접촉식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카드의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9494" y="5166070"/>
            <a:ext cx="2881114" cy="127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79730" y="646319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9-25]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비접촉식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카드의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전자결재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스마트카드</a:t>
            </a:r>
            <a:endParaRPr lang="en-US" altLang="ko-KR" dirty="0" smtClean="0"/>
          </a:p>
          <a:p>
            <a:pPr lvl="1"/>
            <a:r>
              <a:rPr lang="ko-KR" altLang="en-US" b="1" dirty="0" err="1" smtClean="0"/>
              <a:t>하이브리드</a:t>
            </a:r>
            <a:r>
              <a:rPr lang="ko-KR" altLang="en-US" b="1" dirty="0" smtClean="0"/>
              <a:t> 카드 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하나의 카드 안에 </a:t>
            </a:r>
            <a:r>
              <a:rPr lang="ko-KR" altLang="en-US" dirty="0" err="1" smtClean="0"/>
              <a:t>접촉식</a:t>
            </a:r>
            <a:r>
              <a:rPr lang="ko-KR" altLang="en-US" dirty="0" smtClean="0"/>
              <a:t> 카드와 </a:t>
            </a:r>
            <a:r>
              <a:rPr lang="ko-KR" altLang="en-US" dirty="0" err="1" smtClean="0"/>
              <a:t>비접촉식</a:t>
            </a:r>
            <a:r>
              <a:rPr lang="ko-KR" altLang="en-US" dirty="0" smtClean="0"/>
              <a:t> 카드가 별도로 존재하는 </a:t>
            </a:r>
            <a:r>
              <a:rPr lang="ko-KR" altLang="en-US" dirty="0" err="1" smtClean="0"/>
              <a:t>하이브리드</a:t>
            </a:r>
            <a:r>
              <a:rPr lang="en-US" altLang="ko-KR" dirty="0" smtClean="0"/>
              <a:t>(Hybrid) </a:t>
            </a:r>
            <a:r>
              <a:rPr lang="ko-KR" altLang="en-US" dirty="0" smtClean="0"/>
              <a:t>형식의 카드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하드웨어와 소프트웨어 역시 별도로 존재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endParaRPr lang="en-US" altLang="ko-KR" b="1" dirty="0" smtClean="0"/>
          </a:p>
          <a:p>
            <a:pPr lvl="1"/>
            <a:endParaRPr lang="en-US" altLang="ko-KR" b="1" dirty="0" smtClean="0"/>
          </a:p>
          <a:p>
            <a:pPr lvl="1"/>
            <a:endParaRPr lang="en-US" altLang="ko-KR" b="1" dirty="0" smtClean="0"/>
          </a:p>
          <a:p>
            <a:pPr lvl="1"/>
            <a:endParaRPr lang="en-US" altLang="ko-KR" sz="800" b="1" dirty="0" smtClean="0"/>
          </a:p>
          <a:p>
            <a:pPr lvl="1"/>
            <a:r>
              <a:rPr lang="ko-KR" altLang="en-US" b="1" dirty="0" smtClean="0"/>
              <a:t>콤비 카드 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접촉식</a:t>
            </a:r>
            <a:r>
              <a:rPr lang="ko-KR" altLang="en-US" dirty="0" smtClean="0"/>
              <a:t> 카드와 </a:t>
            </a:r>
            <a:r>
              <a:rPr lang="ko-KR" altLang="en-US" dirty="0" err="1" smtClean="0"/>
              <a:t>비접촉식</a:t>
            </a:r>
            <a:r>
              <a:rPr lang="ko-KR" altLang="en-US" dirty="0" smtClean="0"/>
              <a:t> 카드가 공유할 수 있는 부분을 상호 공유하는 스마트카드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494" y="2447522"/>
            <a:ext cx="3725788" cy="136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96502" y="383343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9-26]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하이브리드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카드의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890" y="4769534"/>
            <a:ext cx="3492996" cy="138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5242" y="625506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9-27]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콤비 카드의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1600" dirty="0" smtClean="0"/>
              <a:t>전자상거래의 보안 요구 사항을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공개키 기반기술의 원리를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공인인증서에 대해 알아본다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전자상거래에서 이용되는 암호화와 해시 기술을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PGP</a:t>
            </a:r>
            <a:r>
              <a:rPr lang="ko-KR" altLang="en-US" sz="1600" dirty="0" smtClean="0"/>
              <a:t>를 이용하여 암호화된 메일을 살펴본다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IPSEC</a:t>
            </a:r>
            <a:r>
              <a:rPr lang="ko-KR" altLang="en-US" sz="1600" dirty="0" smtClean="0"/>
              <a:t>와 </a:t>
            </a:r>
            <a:r>
              <a:rPr lang="en-US" altLang="ko-KR" sz="1600" dirty="0" smtClean="0"/>
              <a:t>SSL</a:t>
            </a:r>
            <a:r>
              <a:rPr lang="ko-KR" altLang="en-US" sz="1600" dirty="0" smtClean="0"/>
              <a:t>에 대해 알아본다</a:t>
            </a:r>
            <a:r>
              <a:rPr lang="en-US" altLang="ko-K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6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전자결재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스마트 카드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SIM </a:t>
            </a:r>
            <a:r>
              <a:rPr lang="ko-KR" altLang="en-US" dirty="0" smtClean="0"/>
              <a:t>카드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가입자 식별 모듈</a:t>
            </a:r>
            <a:r>
              <a:rPr lang="en-US" altLang="ko-KR" dirty="0" smtClean="0"/>
              <a:t>(Subscriber Identification Module)</a:t>
            </a:r>
            <a:r>
              <a:rPr lang="ko-KR" altLang="en-US" dirty="0" smtClean="0"/>
              <a:t>을 구현한 </a:t>
            </a:r>
            <a:r>
              <a:rPr lang="en-US" altLang="ko-KR" dirty="0" smtClean="0"/>
              <a:t>IC </a:t>
            </a:r>
            <a:r>
              <a:rPr lang="ko-KR" altLang="en-US" dirty="0" smtClean="0"/>
              <a:t>카드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GSM </a:t>
            </a:r>
            <a:r>
              <a:rPr lang="ko-KR" altLang="en-US" dirty="0" smtClean="0"/>
              <a:t>단말기의 필수 요소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3</a:t>
            </a:r>
            <a:r>
              <a:rPr lang="ko-KR" altLang="en-US" dirty="0" smtClean="0"/>
              <a:t>세대 이동통신 단말기에서는 </a:t>
            </a:r>
            <a:r>
              <a:rPr lang="en-US" altLang="ko-KR" dirty="0" smtClean="0"/>
              <a:t>USIM(Universal Subscriber Identity Module, </a:t>
            </a:r>
            <a:r>
              <a:rPr lang="ko-KR" altLang="en-US" dirty="0" smtClean="0"/>
              <a:t>범용 사용자 식별 모듈</a:t>
            </a:r>
            <a:r>
              <a:rPr lang="en-US" altLang="ko-KR" dirty="0" smtClean="0"/>
              <a:t>)</a:t>
            </a:r>
            <a:r>
              <a:rPr lang="ko-KR" altLang="en-US" dirty="0" smtClean="0"/>
              <a:t>으로 표준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이 확장됨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4</a:t>
            </a:r>
            <a:r>
              <a:rPr lang="ko-KR" altLang="en-US" dirty="0" smtClean="0"/>
              <a:t>세대 이동통신인 </a:t>
            </a:r>
            <a:r>
              <a:rPr lang="en-US" altLang="ko-KR" dirty="0" smtClean="0"/>
              <a:t>LTE</a:t>
            </a:r>
            <a:r>
              <a:rPr lang="ko-KR" altLang="en-US" dirty="0" smtClean="0"/>
              <a:t>에서도 일부 수정되어 사용되고 있음</a:t>
            </a:r>
            <a:r>
              <a:rPr lang="en-US" altLang="ko-KR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9868" y="513055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9-28]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USIM</a:t>
            </a:r>
          </a:p>
        </p:txBody>
      </p:sp>
      <p:pic>
        <p:nvPicPr>
          <p:cNvPr id="5123" name="Picture 3" descr="C:\Documents and Settings\Administrator\바탕 화면\실이미지\9장\9-24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267" y="3266244"/>
            <a:ext cx="2205614" cy="1833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전자결재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스마트카드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정적 데이터 인증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정적 데이터를 이용하여 매회 인증할 때마다 같은 데이터를 사용</a:t>
            </a:r>
            <a:endParaRPr lang="en-US" altLang="ko-KR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2204864"/>
            <a:ext cx="5400601" cy="384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60990" y="610315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9-29]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정적 데이터 인증 카드의 발행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전자결재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78996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스마트카드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정적 데이터 인증</a:t>
            </a:r>
            <a:endParaRPr lang="en-US" altLang="ko-KR" b="1" dirty="0" smtClean="0"/>
          </a:p>
          <a:p>
            <a:pPr lvl="2">
              <a:buFont typeface="Wingdings" pitchFamily="2" charset="2"/>
              <a:buChar char=""/>
            </a:pPr>
            <a:r>
              <a:rPr lang="ko-KR" altLang="en-US" dirty="0" smtClean="0"/>
              <a:t>정적 응용 프로그램 데이터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카드 번호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사용자 이름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주소 등의 값을 설정</a:t>
            </a:r>
            <a:endParaRPr lang="en-US" altLang="ko-KR" dirty="0" smtClean="0"/>
          </a:p>
          <a:p>
            <a:pPr lvl="2">
              <a:buFont typeface="Wingdings" pitchFamily="2" charset="2"/>
              <a:buChar char=""/>
            </a:pPr>
            <a:r>
              <a:rPr lang="ko-KR" altLang="en-US" dirty="0" smtClean="0"/>
              <a:t>서명된 정적 응용 프로그램 데이터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발행기관의 </a:t>
            </a:r>
            <a:r>
              <a:rPr lang="ko-KR" altLang="en-US" dirty="0" err="1" smtClean="0"/>
              <a:t>개인키를</a:t>
            </a:r>
            <a:r>
              <a:rPr lang="ko-KR" altLang="en-US" dirty="0" smtClean="0"/>
              <a:t> 이용하여 </a:t>
            </a:r>
            <a:r>
              <a:rPr lang="ko-KR" altLang="en-US" dirty="0" smtClean="0">
                <a:sym typeface="Wingdings"/>
              </a:rPr>
              <a:t></a:t>
            </a:r>
            <a:r>
              <a:rPr lang="ko-KR" altLang="en-US" dirty="0" smtClean="0"/>
              <a:t>에서 설정한 정적 응용 프로그램 </a:t>
            </a:r>
            <a:r>
              <a:rPr lang="ko-KR" altLang="en-US" dirty="0" err="1" smtClean="0"/>
              <a:t>데이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터를 서명</a:t>
            </a:r>
            <a:r>
              <a:rPr lang="en-US" altLang="ko-KR" dirty="0" smtClean="0"/>
              <a:t>(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)</a:t>
            </a:r>
            <a:r>
              <a:rPr lang="ko-KR" altLang="en-US" dirty="0" smtClean="0"/>
              <a:t>함</a:t>
            </a:r>
            <a:r>
              <a:rPr lang="en-US" altLang="ko-KR" dirty="0" smtClean="0"/>
              <a:t>.</a:t>
            </a:r>
          </a:p>
          <a:p>
            <a:pPr lvl="2">
              <a:buFont typeface="Wingdings" pitchFamily="2" charset="2"/>
              <a:buChar char=""/>
            </a:pPr>
            <a:r>
              <a:rPr lang="ko-KR" altLang="en-US" dirty="0" smtClean="0"/>
              <a:t>인증기관</a:t>
            </a:r>
            <a:r>
              <a:rPr lang="en-US" altLang="ko-KR" dirty="0" smtClean="0"/>
              <a:t>(CA)</a:t>
            </a:r>
            <a:r>
              <a:rPr lang="ko-KR" altLang="en-US" dirty="0" smtClean="0"/>
              <a:t>의 개인키로 발행자의 공개키를 암호화함</a:t>
            </a:r>
            <a:r>
              <a:rPr lang="en-US" altLang="ko-KR" dirty="0" smtClean="0"/>
              <a:t>.</a:t>
            </a:r>
          </a:p>
          <a:p>
            <a:pPr lvl="2">
              <a:buFont typeface="Wingdings" pitchFamily="2" charset="2"/>
              <a:buChar char=""/>
            </a:pPr>
            <a:r>
              <a:rPr lang="ko-KR" altLang="en-US" dirty="0" smtClean="0"/>
              <a:t>인증 데이터 저장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서명된 정적 응용 프로그램 데이터와 인증기관</a:t>
            </a:r>
            <a:r>
              <a:rPr lang="en-US" altLang="ko-KR" dirty="0" smtClean="0"/>
              <a:t>(CA)</a:t>
            </a:r>
            <a:r>
              <a:rPr lang="ko-KR" altLang="en-US" dirty="0" smtClean="0"/>
              <a:t>의 개인키로 발행자의 공개키를 암호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화한 데이터를 스마트카드에 저장</a:t>
            </a:r>
            <a:endParaRPr lang="en-US" altLang="ko-KR" dirty="0" smtClean="0"/>
          </a:p>
          <a:p>
            <a:pPr lvl="2">
              <a:buFont typeface="Wingdings" pitchFamily="2" charset="2"/>
              <a:buChar char=""/>
            </a:pPr>
            <a:r>
              <a:rPr lang="ko-KR" altLang="en-US" dirty="0" smtClean="0"/>
              <a:t>인증기관</a:t>
            </a:r>
            <a:r>
              <a:rPr lang="en-US" altLang="ko-KR" dirty="0" smtClean="0"/>
              <a:t>(CA)</a:t>
            </a:r>
            <a:r>
              <a:rPr lang="ko-KR" altLang="en-US" dirty="0" smtClean="0"/>
              <a:t>의 공개키를 스마트카드 단말에 배포</a:t>
            </a:r>
            <a:endParaRPr lang="en-US" altLang="ko-KR" dirty="0" smtClean="0"/>
          </a:p>
          <a:p>
            <a:pPr lvl="3">
              <a:buNone/>
            </a:pPr>
            <a:endParaRPr lang="en-US" altLang="ko-KR" sz="1200" dirty="0" smtClean="0"/>
          </a:p>
          <a:p>
            <a:pPr lvl="3">
              <a:buNone/>
            </a:pPr>
            <a:endParaRPr lang="en-US" altLang="ko-KR" sz="1200" dirty="0" smtClean="0"/>
          </a:p>
          <a:p>
            <a:pPr lvl="3">
              <a:buNone/>
            </a:pPr>
            <a:endParaRPr lang="en-US" altLang="ko-KR" sz="1200" dirty="0" smtClean="0"/>
          </a:p>
          <a:p>
            <a:pPr lvl="3">
              <a:buNone/>
            </a:pPr>
            <a:endParaRPr lang="en-US" altLang="ko-KR" sz="1200" dirty="0" smtClean="0"/>
          </a:p>
          <a:p>
            <a:pPr lvl="3">
              <a:buNone/>
            </a:pPr>
            <a:endParaRPr lang="en-US" altLang="ko-KR" sz="12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전자결재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52736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스마트카드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정적 데이터 인증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발행된 스마트카드는 카드 단말에 의해 그 진위 여부가 확인됨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sz="800" dirty="0" smtClean="0"/>
          </a:p>
          <a:p>
            <a:pPr lvl="3">
              <a:buFont typeface="Wingdings" pitchFamily="2" charset="2"/>
              <a:buChar char=""/>
            </a:pPr>
            <a:r>
              <a:rPr lang="ko-KR" altLang="en-US" dirty="0" smtClean="0"/>
              <a:t>인증기관</a:t>
            </a:r>
            <a:r>
              <a:rPr lang="en-US" altLang="ko-KR" dirty="0" smtClean="0"/>
              <a:t>(CA)</a:t>
            </a:r>
            <a:r>
              <a:rPr lang="ko-KR" altLang="en-US" dirty="0" smtClean="0"/>
              <a:t>의 개인키로 암호화된 발행기관의 공개키가 전달됨</a:t>
            </a:r>
            <a:r>
              <a:rPr lang="en-US" altLang="ko-KR" dirty="0" smtClean="0"/>
              <a:t>. </a:t>
            </a:r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전달된 발행기관의 공개키는 카드 단말기에 저장된 인증기관의 공개키로 </a:t>
            </a:r>
            <a:r>
              <a:rPr lang="ko-KR" altLang="en-US" dirty="0" err="1" smtClean="0"/>
              <a:t>복호화됨</a:t>
            </a:r>
            <a:r>
              <a:rPr lang="en-US" altLang="ko-KR" dirty="0" smtClean="0"/>
              <a:t>.</a:t>
            </a:r>
          </a:p>
          <a:p>
            <a:pPr lvl="3">
              <a:buFont typeface="Wingdings" pitchFamily="2" charset="2"/>
              <a:buChar char=""/>
            </a:pPr>
            <a:r>
              <a:rPr lang="ko-KR" altLang="en-US" dirty="0" err="1" smtClean="0"/>
              <a:t>복호화된</a:t>
            </a:r>
            <a:r>
              <a:rPr lang="ko-KR" altLang="en-US" dirty="0" smtClean="0"/>
              <a:t> 인증기관의 공개키로 스마트카드에 저장된 ‘서명된 정적 응용 프로그램 데이터’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복호화하여</a:t>
            </a:r>
            <a:r>
              <a:rPr lang="ko-KR" altLang="en-US" dirty="0" smtClean="0"/>
              <a:t> 카드 단말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기는 ‘정적 응용 프로그램 데이터’를 확인함</a:t>
            </a:r>
            <a:r>
              <a:rPr lang="en-US" altLang="ko-KR" dirty="0" smtClean="0"/>
              <a:t>.</a:t>
            </a:r>
            <a:endParaRPr lang="en-US" altLang="ko-KR" sz="24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761" y="2302522"/>
            <a:ext cx="6702543" cy="220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65184" y="459099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9-30]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정적 데이터 인증 카드 인증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전자결재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스마트카드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동적 데이터 인증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변화되는 데이터를 이용하여 매회 인증할 때마다 다른 데이터를 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동적 데이터 인증은 보안 레벨이 높으며</a:t>
            </a:r>
            <a:r>
              <a:rPr lang="en-US" altLang="ko-KR" dirty="0" smtClean="0"/>
              <a:t>, IC </a:t>
            </a:r>
            <a:r>
              <a:rPr lang="ko-KR" altLang="en-US" dirty="0" smtClean="0"/>
              <a:t>카드 측에서 암호 계산을 위해 암호화 코프로세서를 탑재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739" y="2475140"/>
            <a:ext cx="5192470" cy="388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60990" y="639119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9-31]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동적 데이터 인증 카드의 발행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전자결재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스마트카드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동적 데이터 인증</a:t>
            </a:r>
            <a:endParaRPr lang="en-US" altLang="ko-KR" b="1" dirty="0" smtClean="0"/>
          </a:p>
          <a:p>
            <a:pPr lvl="2">
              <a:buFont typeface="Wingdings" pitchFamily="2" charset="2"/>
              <a:buChar char=""/>
            </a:pPr>
            <a:r>
              <a:rPr lang="ko-KR" altLang="en-US" dirty="0" smtClean="0"/>
              <a:t>정적 응용 프로그램 데이터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카드 번호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사용자 이름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주소 등의 값을 설정</a:t>
            </a:r>
            <a:endParaRPr lang="en-US" altLang="ko-KR" dirty="0" smtClean="0"/>
          </a:p>
          <a:p>
            <a:pPr lvl="2">
              <a:buFont typeface="Wingdings" pitchFamily="2" charset="2"/>
              <a:buChar char=""/>
            </a:pPr>
            <a:r>
              <a:rPr lang="ko-KR" altLang="en-US" dirty="0" smtClean="0"/>
              <a:t>정적 응용 프로그램 데이터와 스마트카드의 공개키 서명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발행기관의 </a:t>
            </a:r>
            <a:r>
              <a:rPr lang="ko-KR" altLang="en-US" dirty="0" err="1" smtClean="0"/>
              <a:t>개인키를</a:t>
            </a:r>
            <a:r>
              <a:rPr lang="ko-KR" altLang="en-US" dirty="0" smtClean="0"/>
              <a:t> 이용하여</a:t>
            </a:r>
            <a:r>
              <a:rPr lang="en-US" altLang="ko-KR" dirty="0" smtClean="0"/>
              <a:t>, </a:t>
            </a:r>
            <a:r>
              <a:rPr lang="ko-KR" altLang="en-US" dirty="0" smtClean="0">
                <a:sym typeface="Wingdings"/>
              </a:rPr>
              <a:t></a:t>
            </a:r>
            <a:r>
              <a:rPr lang="ko-KR" altLang="en-US" dirty="0" smtClean="0"/>
              <a:t>에서 설정한 정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적 응용 프로그램 데이터와 스마트카드의 </a:t>
            </a:r>
            <a:r>
              <a:rPr lang="ko-KR" altLang="en-US" dirty="0" err="1" smtClean="0"/>
              <a:t>공개키를</a:t>
            </a:r>
            <a:r>
              <a:rPr lang="ko-KR" altLang="en-US" dirty="0" smtClean="0"/>
              <a:t> 서명</a:t>
            </a:r>
            <a:r>
              <a:rPr lang="en-US" altLang="ko-KR" dirty="0" smtClean="0"/>
              <a:t>(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)</a:t>
            </a:r>
            <a:r>
              <a:rPr lang="ko-KR" altLang="en-US" dirty="0" smtClean="0"/>
              <a:t>함</a:t>
            </a:r>
            <a:r>
              <a:rPr lang="en-US" altLang="ko-KR" dirty="0" smtClean="0"/>
              <a:t>.</a:t>
            </a:r>
          </a:p>
          <a:p>
            <a:pPr lvl="2">
              <a:buFont typeface="Wingdings" pitchFamily="2" charset="2"/>
              <a:buChar char=""/>
            </a:pPr>
            <a:r>
              <a:rPr lang="ko-KR" altLang="en-US" dirty="0" smtClean="0"/>
              <a:t>인증기관</a:t>
            </a:r>
            <a:r>
              <a:rPr lang="en-US" altLang="ko-KR" dirty="0" smtClean="0"/>
              <a:t>(CA)</a:t>
            </a:r>
            <a:r>
              <a:rPr lang="ko-KR" altLang="en-US" dirty="0" smtClean="0"/>
              <a:t>의 개인키로 발행자의 공개키를 암호화함</a:t>
            </a:r>
            <a:r>
              <a:rPr lang="en-US" altLang="ko-KR" dirty="0" smtClean="0"/>
              <a:t>.</a:t>
            </a:r>
          </a:p>
          <a:p>
            <a:pPr lvl="2">
              <a:buFont typeface="Wingdings" pitchFamily="2" charset="2"/>
              <a:buChar char=""/>
            </a:pPr>
            <a:r>
              <a:rPr lang="ko-KR" altLang="en-US" dirty="0" smtClean="0"/>
              <a:t>인증데이터 저장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스마트카드의 개인기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서명된 정적 응용 프로그램 데이터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인증기관</a:t>
            </a:r>
            <a:r>
              <a:rPr lang="en-US" altLang="ko-KR" dirty="0" smtClean="0"/>
              <a:t>(CA)</a:t>
            </a:r>
            <a:r>
              <a:rPr lang="ko-KR" altLang="en-US" dirty="0" smtClean="0"/>
              <a:t>의 개인키로 발행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자의 공개키는 암호화한 데이터를 스마트카드에 저장</a:t>
            </a:r>
            <a:endParaRPr lang="en-US" altLang="ko-KR" dirty="0" smtClean="0"/>
          </a:p>
          <a:p>
            <a:pPr lvl="2">
              <a:buFont typeface="Wingdings" pitchFamily="2" charset="2"/>
              <a:buChar char=""/>
            </a:pPr>
            <a:r>
              <a:rPr lang="ko-KR" altLang="en-US" dirty="0" smtClean="0"/>
              <a:t>인증기관</a:t>
            </a:r>
            <a:r>
              <a:rPr lang="en-US" altLang="ko-KR" dirty="0" smtClean="0"/>
              <a:t>(CA)</a:t>
            </a:r>
            <a:r>
              <a:rPr lang="ko-KR" altLang="en-US" dirty="0" smtClean="0"/>
              <a:t>의 공개키를 스마트카드 단말에 배포</a:t>
            </a:r>
            <a:endParaRPr lang="en-US" altLang="ko-KR" dirty="0" smtClean="0"/>
          </a:p>
          <a:p>
            <a:pPr lvl="2">
              <a:buNone/>
            </a:pPr>
            <a:endParaRPr lang="en-US" altLang="ko-KR" sz="12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전자결재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25118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스마트카드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동적 데이터 인증</a:t>
            </a:r>
            <a:endParaRPr lang="en-US" altLang="ko-KR" sz="1200" b="1" dirty="0" smtClean="0"/>
          </a:p>
          <a:p>
            <a:pPr lvl="2"/>
            <a:r>
              <a:rPr lang="ko-KR" altLang="en-US" sz="1200" dirty="0" smtClean="0"/>
              <a:t>진위 여부 확인</a:t>
            </a:r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>
              <a:buFont typeface="Wingdings" pitchFamily="2" charset="2"/>
              <a:buChar char=""/>
            </a:pPr>
            <a:r>
              <a:rPr lang="ko-KR" altLang="en-US" dirty="0" smtClean="0"/>
              <a:t>카드 단말은 스마트카드에 임의로 생성한 </a:t>
            </a:r>
            <a:r>
              <a:rPr lang="ko-KR" altLang="en-US" dirty="0" err="1" smtClean="0"/>
              <a:t>난수와</a:t>
            </a:r>
            <a:r>
              <a:rPr lang="ko-KR" altLang="en-US" dirty="0" smtClean="0"/>
              <a:t> 기타 동적 데이터를 생성하여 스마트카드에 전송</a:t>
            </a:r>
            <a:endParaRPr lang="en-US" altLang="ko-KR" dirty="0" smtClean="0"/>
          </a:p>
          <a:p>
            <a:pPr lvl="3">
              <a:buFont typeface="Wingdings" pitchFamily="2" charset="2"/>
              <a:buChar char=""/>
            </a:pPr>
            <a:r>
              <a:rPr lang="ko-KR" altLang="en-US" dirty="0" smtClean="0"/>
              <a:t>스마트카드는 본인의 스마트카드 </a:t>
            </a:r>
            <a:r>
              <a:rPr lang="ko-KR" altLang="en-US" dirty="0" err="1" smtClean="0"/>
              <a:t>개인키를</a:t>
            </a:r>
            <a:r>
              <a:rPr lang="ko-KR" altLang="en-US" dirty="0" smtClean="0"/>
              <a:t> 사용하여</a:t>
            </a:r>
            <a:r>
              <a:rPr lang="en-US" altLang="ko-KR" dirty="0" smtClean="0"/>
              <a:t>, </a:t>
            </a:r>
            <a:r>
              <a:rPr lang="ko-KR" altLang="en-US" dirty="0" smtClean="0">
                <a:sym typeface="Wingdings"/>
              </a:rPr>
              <a:t></a:t>
            </a:r>
            <a:r>
              <a:rPr lang="ko-KR" altLang="en-US" dirty="0" smtClean="0"/>
              <a:t>에서 전달받은 데이터와 기타 응용 프로그램 데이터를 서명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(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)</a:t>
            </a:r>
            <a:r>
              <a:rPr lang="ko-KR" altLang="en-US" dirty="0" smtClean="0"/>
              <a:t>하여 카드 단말에 전달</a:t>
            </a:r>
            <a:endParaRPr lang="en-US" altLang="ko-KR" dirty="0" smtClean="0"/>
          </a:p>
          <a:p>
            <a:pPr lvl="3">
              <a:buFont typeface="Wingdings" pitchFamily="2" charset="2"/>
              <a:buChar char=""/>
            </a:pPr>
            <a:r>
              <a:rPr lang="ko-KR" altLang="en-US" dirty="0" smtClean="0"/>
              <a:t>인증기관</a:t>
            </a:r>
            <a:r>
              <a:rPr lang="en-US" altLang="ko-KR" dirty="0" smtClean="0"/>
              <a:t>(CA)</a:t>
            </a:r>
            <a:r>
              <a:rPr lang="ko-KR" altLang="en-US" dirty="0" smtClean="0"/>
              <a:t>의 개인키로 암호화된 발행기관의 공개키가 전달</a:t>
            </a:r>
            <a:r>
              <a:rPr lang="en-US" altLang="ko-KR" dirty="0" smtClean="0"/>
              <a:t>. </a:t>
            </a:r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전달된 발행기관의 공개키는 단말에 저장된 인증기관의 공개키로 </a:t>
            </a:r>
            <a:r>
              <a:rPr lang="ko-KR" altLang="en-US" dirty="0" err="1" smtClean="0"/>
              <a:t>복호화</a:t>
            </a:r>
            <a:endParaRPr lang="en-US" altLang="ko-KR" dirty="0" smtClean="0"/>
          </a:p>
          <a:p>
            <a:pPr lvl="3">
              <a:buFont typeface="Wingdings" pitchFamily="2" charset="2"/>
              <a:buChar char=""/>
            </a:pPr>
            <a:r>
              <a:rPr lang="ko-KR" altLang="en-US" dirty="0" err="1" smtClean="0"/>
              <a:t>복호화된</a:t>
            </a:r>
            <a:r>
              <a:rPr lang="ko-KR" altLang="en-US" dirty="0" smtClean="0"/>
              <a:t> 인증기관의 공개키로 스마트카드에 저장된 ‘서명된 정적 응용 프로그램 데이터’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카드 단말은 ‘정적 응용 프로그램 데이터’와 스마트카드의 </a:t>
            </a:r>
            <a:r>
              <a:rPr lang="ko-KR" altLang="en-US" dirty="0" err="1" smtClean="0"/>
              <a:t>공개키를</a:t>
            </a:r>
            <a:r>
              <a:rPr lang="ko-KR" altLang="en-US" dirty="0" smtClean="0"/>
              <a:t> 확인</a:t>
            </a:r>
            <a:endParaRPr lang="en-US" altLang="ko-KR" dirty="0" smtClean="0"/>
          </a:p>
          <a:p>
            <a:pPr lvl="3">
              <a:buFont typeface="Wingdings" pitchFamily="2" charset="2"/>
              <a:buChar char=""/>
            </a:pPr>
            <a:r>
              <a:rPr lang="ko-KR" altLang="en-US" dirty="0" smtClean="0">
                <a:sym typeface="Wingdings"/>
              </a:rPr>
              <a:t></a:t>
            </a:r>
            <a:r>
              <a:rPr lang="ko-KR" altLang="en-US" dirty="0" smtClean="0"/>
              <a:t>에서 획득한 스마트카드의 </a:t>
            </a:r>
            <a:r>
              <a:rPr lang="ko-KR" altLang="en-US" dirty="0" err="1" smtClean="0"/>
              <a:t>공개키를</a:t>
            </a:r>
            <a:r>
              <a:rPr lang="ko-KR" altLang="en-US" dirty="0" smtClean="0"/>
              <a:t> 이용하여 </a:t>
            </a:r>
            <a:r>
              <a:rPr lang="ko-KR" altLang="en-US" dirty="0" smtClean="0">
                <a:sym typeface="Wingdings"/>
              </a:rPr>
              <a:t></a:t>
            </a:r>
            <a:r>
              <a:rPr lang="ko-KR" altLang="en-US" dirty="0" smtClean="0"/>
              <a:t>에서 스마트카드로부터 전달받은 데이터를 </a:t>
            </a:r>
            <a:r>
              <a:rPr lang="ko-KR" altLang="en-US" dirty="0" err="1" smtClean="0"/>
              <a:t>복호화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스마트카드에서 전송한 데이터의 진위 여부를 확인하고 처리</a:t>
            </a:r>
            <a:endParaRPr lang="en-US" altLang="ko-KR" dirty="0" smtClean="0"/>
          </a:p>
          <a:p>
            <a:pPr lvl="2"/>
            <a:endParaRPr lang="ko-KR" altLang="en-U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33231"/>
            <a:ext cx="4680520" cy="22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424870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9-32]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동적 데이터 인증 카드 인증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전자결재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스마트카드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스마트카드 인증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동적 데이터 인증</a:t>
            </a:r>
            <a:endParaRPr lang="en-US" altLang="ko-KR" dirty="0" smtClean="0"/>
          </a:p>
          <a:p>
            <a:pPr lvl="3">
              <a:buFont typeface="Wingdings" pitchFamily="2" charset="2"/>
              <a:buChar char=""/>
            </a:pPr>
            <a:r>
              <a:rPr lang="ko-KR" altLang="en-US" dirty="0" smtClean="0"/>
              <a:t>카드 단말은 스마트카드에 임의로 생성한 </a:t>
            </a:r>
            <a:r>
              <a:rPr lang="ko-KR" altLang="en-US" dirty="0" err="1" smtClean="0"/>
              <a:t>난수와</a:t>
            </a:r>
            <a:r>
              <a:rPr lang="ko-KR" altLang="en-US" dirty="0" smtClean="0"/>
              <a:t> 기타 동적 데이터를 생성하여 스마트카드에 전송한다</a:t>
            </a:r>
            <a:r>
              <a:rPr lang="en-US" altLang="ko-KR" dirty="0" smtClean="0"/>
              <a:t>.</a:t>
            </a:r>
          </a:p>
          <a:p>
            <a:pPr lvl="3">
              <a:buFont typeface="Wingdings" pitchFamily="2" charset="2"/>
              <a:buChar char=""/>
            </a:pPr>
            <a:r>
              <a:rPr lang="ko-KR" altLang="en-US" dirty="0" smtClean="0"/>
              <a:t>스마트카드는 본인의 스마트카드 </a:t>
            </a:r>
            <a:r>
              <a:rPr lang="ko-KR" altLang="en-US" dirty="0" err="1" smtClean="0"/>
              <a:t>개인키를</a:t>
            </a:r>
            <a:r>
              <a:rPr lang="ko-KR" altLang="en-US" dirty="0" smtClean="0"/>
              <a:t> 사용하여</a:t>
            </a:r>
            <a:r>
              <a:rPr lang="en-US" altLang="ko-KR" dirty="0" smtClean="0"/>
              <a:t>, </a:t>
            </a:r>
            <a:r>
              <a:rPr lang="ko-KR" altLang="en-US" dirty="0" smtClean="0">
                <a:sym typeface="Wingdings"/>
              </a:rPr>
              <a:t></a:t>
            </a:r>
            <a:r>
              <a:rPr lang="ko-KR" altLang="en-US" dirty="0" smtClean="0"/>
              <a:t>에서 전달받은 데이터와 기타 응용 프로그램 데이터를 서명</a:t>
            </a:r>
            <a:r>
              <a:rPr lang="en-US" altLang="ko-KR" dirty="0" smtClean="0"/>
              <a:t>(</a:t>
            </a:r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)</a:t>
            </a:r>
            <a:r>
              <a:rPr lang="ko-KR" altLang="en-US" dirty="0" smtClean="0"/>
              <a:t>하여 카드 단말에 전달한다</a:t>
            </a:r>
            <a:r>
              <a:rPr lang="en-US" altLang="ko-KR" dirty="0" smtClean="0"/>
              <a:t>.</a:t>
            </a:r>
          </a:p>
          <a:p>
            <a:pPr lvl="3">
              <a:buFont typeface="Wingdings" pitchFamily="2" charset="2"/>
              <a:buChar char=""/>
            </a:pPr>
            <a:r>
              <a:rPr lang="ko-KR" altLang="en-US" dirty="0" smtClean="0"/>
              <a:t>인증기관</a:t>
            </a:r>
            <a:r>
              <a:rPr lang="en-US" altLang="ko-KR" dirty="0" smtClean="0"/>
              <a:t>(CA)</a:t>
            </a:r>
            <a:r>
              <a:rPr lang="ko-KR" altLang="en-US" dirty="0" smtClean="0"/>
              <a:t>의 개인키로 암호화된 발행기관의 공개키가 전달된다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전달된 발행기관의 공개키는 단말에 저장된 인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증기관의</a:t>
            </a:r>
            <a:r>
              <a:rPr lang="ko-KR" altLang="en-US" dirty="0" smtClean="0"/>
              <a:t> 공개키로 </a:t>
            </a:r>
            <a:r>
              <a:rPr lang="ko-KR" altLang="en-US" dirty="0" err="1" smtClean="0"/>
              <a:t>복호화된다</a:t>
            </a:r>
            <a:r>
              <a:rPr lang="en-US" altLang="ko-KR" dirty="0" smtClean="0"/>
              <a:t>.</a:t>
            </a:r>
          </a:p>
          <a:p>
            <a:pPr lvl="3">
              <a:buFont typeface="Wingdings" pitchFamily="2" charset="2"/>
              <a:buChar char=""/>
            </a:pPr>
            <a:r>
              <a:rPr lang="ko-KR" altLang="en-US" dirty="0" err="1" smtClean="0"/>
              <a:t>복호화된</a:t>
            </a:r>
            <a:r>
              <a:rPr lang="ko-KR" altLang="en-US" dirty="0" smtClean="0"/>
              <a:t> 인증기관의 공개키로 스마트카드에 저장된 ‘서명된 정적 응용 프로그램 데이터’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복호화하고</a:t>
            </a:r>
            <a:r>
              <a:rPr lang="ko-KR" altLang="en-US" dirty="0" smtClean="0"/>
              <a:t> 카드 단말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은 ‘정적 응용 프로그램 데이터’와 스마트카드의 공개키를 확인한다</a:t>
            </a:r>
            <a:r>
              <a:rPr lang="en-US" altLang="ko-KR" dirty="0" smtClean="0"/>
              <a:t>.</a:t>
            </a:r>
          </a:p>
          <a:p>
            <a:pPr lvl="3">
              <a:buFont typeface="Wingdings" pitchFamily="2" charset="2"/>
              <a:buChar char=""/>
            </a:pPr>
            <a:r>
              <a:rPr lang="ko-KR" altLang="en-US" dirty="0" smtClean="0">
                <a:sym typeface="Wingdings"/>
              </a:rPr>
              <a:t></a:t>
            </a:r>
            <a:r>
              <a:rPr lang="ko-KR" altLang="en-US" dirty="0" smtClean="0"/>
              <a:t>에서 획득한 스마트카드의 </a:t>
            </a:r>
            <a:r>
              <a:rPr lang="ko-KR" altLang="en-US" dirty="0" err="1" smtClean="0"/>
              <a:t>공개키를</a:t>
            </a:r>
            <a:r>
              <a:rPr lang="ko-KR" altLang="en-US" dirty="0" smtClean="0"/>
              <a:t> 이용하여 </a:t>
            </a:r>
            <a:r>
              <a:rPr lang="ko-KR" altLang="en-US" dirty="0" smtClean="0">
                <a:sym typeface="Wingdings"/>
              </a:rPr>
              <a:t></a:t>
            </a:r>
            <a:r>
              <a:rPr lang="ko-KR" altLang="en-US" dirty="0" smtClean="0"/>
              <a:t>에서 스마트카드로부터 전달받은 데이터를 </a:t>
            </a:r>
            <a:r>
              <a:rPr lang="ko-KR" altLang="en-US" dirty="0" err="1" smtClean="0"/>
              <a:t>복호화하고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스마트카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드에서</a:t>
            </a:r>
            <a:r>
              <a:rPr lang="ko-KR" altLang="en-US" dirty="0" smtClean="0"/>
              <a:t> 전송한 데이터의 진위 여부를 확인하고 처리한다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암호화 통신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전자우편의 암호화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PGP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필 </a:t>
            </a:r>
            <a:r>
              <a:rPr lang="ko-KR" altLang="en-US" dirty="0" err="1" smtClean="0">
                <a:latin typeface="+mn-ea"/>
              </a:rPr>
              <a:t>치머만</a:t>
            </a:r>
            <a:r>
              <a:rPr lang="en-US" altLang="ko-KR" dirty="0" smtClean="0">
                <a:latin typeface="+mn-ea"/>
              </a:rPr>
              <a:t>(Phil Zimmermann)</a:t>
            </a:r>
            <a:r>
              <a:rPr lang="ko-KR" altLang="en-US" dirty="0" smtClean="0">
                <a:latin typeface="+mn-ea"/>
              </a:rPr>
              <a:t>이 독자적으로 개발</a:t>
            </a:r>
          </a:p>
          <a:p>
            <a:pPr lvl="2">
              <a:spcBef>
                <a:spcPts val="288"/>
              </a:spcBef>
            </a:pPr>
            <a:r>
              <a:rPr lang="en-US" altLang="ko-KR" dirty="0" smtClean="0">
                <a:latin typeface="+mn-ea"/>
              </a:rPr>
              <a:t>PGP</a:t>
            </a:r>
            <a:r>
              <a:rPr lang="ko-KR" altLang="en-US" dirty="0" smtClean="0">
                <a:latin typeface="+mn-ea"/>
              </a:rPr>
              <a:t>를 사용하는 사람들끼리의 신뢰 관계를 통해 인증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철수가 영희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민수와 </a:t>
            </a:r>
            <a:r>
              <a:rPr lang="en-US" altLang="ko-KR" dirty="0" smtClean="0">
                <a:latin typeface="+mn-ea"/>
              </a:rPr>
              <a:t>PGP</a:t>
            </a:r>
            <a:r>
              <a:rPr lang="ko-KR" altLang="en-US" dirty="0" smtClean="0">
                <a:latin typeface="+mn-ea"/>
              </a:rPr>
              <a:t>를 통해 서로 신뢰하는 관계라면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영희와 민수도 철수를 통해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서로를 신뢰하게 됨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이는 공인인증서에서 살펴본 상호인증서를 통한 네트워크 구조와 유사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3">
              <a:spcBef>
                <a:spcPts val="288"/>
              </a:spcBef>
            </a:pPr>
            <a:r>
              <a:rPr lang="en-US" altLang="ko-KR" dirty="0" smtClean="0">
                <a:latin typeface="+mn-ea"/>
              </a:rPr>
              <a:t>PGP</a:t>
            </a:r>
            <a:r>
              <a:rPr lang="ko-KR" altLang="en-US" dirty="0" smtClean="0">
                <a:latin typeface="+mn-ea"/>
              </a:rPr>
              <a:t>는 이런 상호인증을 통해 많은 인터넷 사용자가 서로를 인증하여 그물망과 같은 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인증구조를 가지게 됨</a:t>
            </a:r>
            <a:r>
              <a:rPr lang="en-US" altLang="ko-KR" dirty="0" smtClean="0">
                <a:latin typeface="+mn-ea"/>
              </a:rPr>
              <a:t>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62407"/>
            <a:ext cx="5400600" cy="218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38360" y="602128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9-34]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PGP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상호인증 예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6258" y="602128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9-35]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인터넷에서의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PGP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상호인증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6147" name="Picture 3" descr="C:\Documents and Settings\Administrator\바탕 화면\실이미지\9장\9-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427" y="1704053"/>
            <a:ext cx="1307083" cy="15809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10968" y="330274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9-33]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필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치머만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암호화 통신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전자우편의 암호화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b="1" dirty="0" smtClean="0"/>
              <a:t>S/MIME</a:t>
            </a:r>
          </a:p>
          <a:p>
            <a:pPr lvl="2">
              <a:spcBef>
                <a:spcPts val="288"/>
              </a:spcBef>
            </a:pPr>
            <a:r>
              <a:rPr lang="en-US" altLang="ko-KR" dirty="0" smtClean="0"/>
              <a:t>S/MIME(Secure MIME)</a:t>
            </a:r>
            <a:r>
              <a:rPr lang="ko-KR" altLang="en-US" dirty="0" smtClean="0"/>
              <a:t>은 인증서 서비스를 통하여 암호화되는 메일 서비스를 제공</a:t>
            </a:r>
            <a:endParaRPr lang="en-US" altLang="ko-KR" dirty="0" smtClean="0"/>
          </a:p>
          <a:p>
            <a:pPr lvl="2">
              <a:spcBef>
                <a:spcPts val="288"/>
              </a:spcBef>
            </a:pPr>
            <a:r>
              <a:rPr lang="en-US" altLang="ko-KR" dirty="0" smtClean="0"/>
              <a:t>S/MIME </a:t>
            </a:r>
            <a:r>
              <a:rPr lang="ko-KR" altLang="en-US" dirty="0" smtClean="0"/>
              <a:t>관련 프로그램을 설치하면 대부분 자동으로 이루어짐</a:t>
            </a:r>
            <a:r>
              <a:rPr lang="en-US" altLang="ko-KR" dirty="0" smtClean="0"/>
              <a:t>. </a:t>
            </a:r>
          </a:p>
          <a:p>
            <a:pPr lvl="2">
              <a:spcBef>
                <a:spcPts val="288"/>
              </a:spcBef>
            </a:pPr>
            <a:r>
              <a:rPr lang="en-US" altLang="ko-KR" dirty="0" smtClean="0"/>
              <a:t>S/MIME</a:t>
            </a:r>
            <a:r>
              <a:rPr lang="ko-KR" altLang="en-US" dirty="0" smtClean="0"/>
              <a:t>은 아직까지 널리 쓰이지 않으나 회사에서 그룹웨어를 사용할 때 이와 매우 비슷한 형태의 암호화 메</a:t>
            </a:r>
            <a:endParaRPr lang="en-US" altLang="ko-KR" dirty="0" smtClean="0"/>
          </a:p>
          <a:p>
            <a:pPr lvl="2">
              <a:spcBef>
                <a:spcPts val="288"/>
              </a:spcBef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일을 제공하는 경우가 많음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883" y="3027522"/>
            <a:ext cx="6284321" cy="296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23136" y="611006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9-36]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S/MIME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의 동작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전자상거래에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전자상거래의 시작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1979</a:t>
            </a:r>
            <a:r>
              <a:rPr lang="ko-KR" altLang="en-US" dirty="0" smtClean="0"/>
              <a:t>년</a:t>
            </a:r>
            <a:r>
              <a:rPr lang="en-US" altLang="ko-KR" dirty="0" smtClean="0"/>
              <a:t> : </a:t>
            </a:r>
            <a:r>
              <a:rPr lang="ko-KR" altLang="en-US" dirty="0" smtClean="0"/>
              <a:t>마이클 </a:t>
            </a:r>
            <a:r>
              <a:rPr lang="ko-KR" altLang="en-US" dirty="0" err="1" smtClean="0"/>
              <a:t>알드리치</a:t>
            </a:r>
            <a:r>
              <a:rPr lang="en-US" altLang="ko-KR" dirty="0" smtClean="0"/>
              <a:t>(Michael Aldrich)</a:t>
            </a:r>
            <a:r>
              <a:rPr lang="ko-KR" altLang="en-US" dirty="0" smtClean="0"/>
              <a:t>는 전화선을 이용해 통신하도록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개조된 </a:t>
            </a:r>
            <a:r>
              <a:rPr lang="en-US" altLang="ko-KR" dirty="0" smtClean="0"/>
              <a:t>TV</a:t>
            </a:r>
            <a:r>
              <a:rPr lang="ko-KR" altLang="en-US" dirty="0" smtClean="0"/>
              <a:t>로 최초의 온라인 쇼핑을 가능하게 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err="1" smtClean="0"/>
              <a:t>비디오텍스는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1970</a:t>
            </a:r>
            <a:r>
              <a:rPr lang="ko-KR" altLang="en-US" dirty="0" smtClean="0"/>
              <a:t>년대부터 </a:t>
            </a:r>
            <a:r>
              <a:rPr lang="en-US" altLang="ko-KR" dirty="0" smtClean="0"/>
              <a:t>1980</a:t>
            </a:r>
            <a:r>
              <a:rPr lang="ko-KR" altLang="en-US" dirty="0" smtClean="0"/>
              <a:t>년 중반까지 주로 온라인 홈뱅킹에 사용됨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1981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비디오텍스를</a:t>
            </a:r>
            <a:r>
              <a:rPr lang="ko-KR" altLang="en-US" dirty="0" smtClean="0"/>
              <a:t> 이용하여 </a:t>
            </a:r>
            <a:r>
              <a:rPr lang="ko-KR" altLang="en-US" dirty="0" err="1" smtClean="0"/>
              <a:t>씨티뱅크</a:t>
            </a:r>
            <a:r>
              <a:rPr lang="en-US" altLang="ko-KR" dirty="0" smtClean="0"/>
              <a:t>(Citibank), </a:t>
            </a:r>
            <a:r>
              <a:rPr lang="ko-KR" altLang="en-US" dirty="0" err="1" smtClean="0"/>
              <a:t>체이스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맨하탄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(Chase Manhattan), </a:t>
            </a:r>
            <a:r>
              <a:rPr lang="ko-KR" altLang="en-US" dirty="0" err="1" smtClean="0"/>
              <a:t>케미컬</a:t>
            </a:r>
            <a:r>
              <a:rPr lang="en-US" altLang="ko-KR" dirty="0" smtClean="0"/>
              <a:t>(Chemical), </a:t>
            </a:r>
            <a:r>
              <a:rPr lang="ko-KR" altLang="en-US" dirty="0" err="1" smtClean="0"/>
              <a:t>메뉴팩쳐러스</a:t>
            </a:r>
            <a:r>
              <a:rPr lang="ko-KR" altLang="en-US" dirty="0" smtClean="0"/>
              <a:t> 하노버</a:t>
            </a:r>
            <a:r>
              <a:rPr lang="en-US" altLang="ko-KR" dirty="0" smtClean="0"/>
              <a:t>(Manufacturers </a:t>
            </a:r>
          </a:p>
          <a:p>
            <a:pPr lvl="1">
              <a:buNone/>
            </a:pPr>
            <a:r>
              <a:rPr lang="en-US" altLang="ko-KR" dirty="0" smtClean="0"/>
              <a:t>	Hanover)</a:t>
            </a:r>
            <a:r>
              <a:rPr lang="ko-KR" altLang="en-US" dirty="0" smtClean="0"/>
              <a:t>가 뉴욕에서 서비스를 제공하기 시작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1994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본격적인 전자상거래의 시작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처음으로 </a:t>
            </a:r>
            <a:r>
              <a:rPr lang="ko-KR" altLang="en-US" dirty="0" err="1" smtClean="0"/>
              <a:t>피자헛</a:t>
            </a:r>
            <a:r>
              <a:rPr lang="en-US" altLang="ko-KR" dirty="0" smtClean="0"/>
              <a:t>(Pizza Hut)</a:t>
            </a:r>
            <a:r>
              <a:rPr lang="ko-KR" altLang="en-US" dirty="0" smtClean="0"/>
              <a:t>이 웹</a:t>
            </a:r>
            <a:r>
              <a:rPr lang="en-US" altLang="ko-KR" dirty="0" smtClean="0"/>
              <a:t> </a:t>
            </a:r>
            <a:r>
              <a:rPr lang="ko-KR" altLang="en-US" dirty="0" smtClean="0"/>
              <a:t>페이지를 통해 주문을 받음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최초의 인터넷을 통한 온라인 서비스를 제공하는 은행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스탠다드</a:t>
            </a:r>
            <a:r>
              <a:rPr lang="ko-KR" altLang="en-US" dirty="0" smtClean="0"/>
              <a:t> 연방 신용 연합</a:t>
            </a:r>
            <a:r>
              <a:rPr lang="en-US" altLang="ko-KR" dirty="0" smtClean="0"/>
              <a:t>, Stanford Federal Credit </a:t>
            </a:r>
          </a:p>
          <a:p>
            <a:pPr lvl="2">
              <a:buNone/>
            </a:pPr>
            <a:r>
              <a:rPr lang="en-US" altLang="ko-KR" dirty="0" smtClean="0"/>
              <a:t>	Union)</a:t>
            </a:r>
            <a:r>
              <a:rPr lang="ko-KR" altLang="en-US" dirty="0" smtClean="0"/>
              <a:t>이 문을 열었으며 코드 네임 모질라</a:t>
            </a:r>
            <a:r>
              <a:rPr lang="en-US" altLang="ko-KR" dirty="0" smtClean="0"/>
              <a:t>(Mozilla)</a:t>
            </a:r>
            <a:r>
              <a:rPr lang="ko-KR" altLang="en-US" dirty="0" smtClean="0"/>
              <a:t>로 </a:t>
            </a:r>
            <a:r>
              <a:rPr lang="ko-KR" altLang="en-US" dirty="0" err="1" smtClean="0"/>
              <a:t>넷스케이프</a:t>
            </a:r>
            <a:r>
              <a:rPr lang="en-US" altLang="ko-KR" dirty="0" smtClean="0"/>
              <a:t>(Netscape) 1.0</a:t>
            </a:r>
            <a:r>
              <a:rPr lang="ko-KR" altLang="en-US" dirty="0" smtClean="0"/>
              <a:t>이 만들어짐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err="1" smtClean="0"/>
              <a:t>넷스케이프는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SSL </a:t>
            </a:r>
            <a:r>
              <a:rPr lang="ko-KR" altLang="en-US" dirty="0" smtClean="0"/>
              <a:t>암호화를 통해 안전한 거래를 제공했다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1995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:</a:t>
            </a:r>
            <a:r>
              <a:rPr lang="ko-KR" altLang="en-US" dirty="0" smtClean="0"/>
              <a:t> 월 스트리트의 컴퓨터 시스템 전문가였던 </a:t>
            </a:r>
            <a:r>
              <a:rPr lang="ko-KR" altLang="en-US" dirty="0" err="1" smtClean="0"/>
              <a:t>제프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베조스</a:t>
            </a:r>
            <a:r>
              <a:rPr lang="en-US" altLang="ko-KR" dirty="0" smtClean="0"/>
              <a:t>(Jeff </a:t>
            </a:r>
            <a:r>
              <a:rPr lang="en-US" altLang="ko-KR" dirty="0" err="1" smtClean="0"/>
              <a:t>Bezos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인터넷 가상 상점인 아마존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(Amazon)</a:t>
            </a:r>
            <a:r>
              <a:rPr lang="ko-KR" altLang="en-US" dirty="0" smtClean="0"/>
              <a:t>을 설립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65290" y="345563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9-1]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비디오텍스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123" y="5120696"/>
            <a:ext cx="1930965" cy="13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89356" y="645235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9-3]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제프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베조스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9446" y="645333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9-4]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1994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년 아마존 사이트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27" name="Picture 3" descr="C:\Documents and Settings\Administrator\바탕 화면\실이미지\9장\9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0843" y="1674175"/>
            <a:ext cx="1701558" cy="176195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바탕 화면\실이미지\9장\9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7722" y="5130558"/>
            <a:ext cx="2024118" cy="128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암호화 통신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전자우편의 암호화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PEM</a:t>
            </a:r>
          </a:p>
          <a:p>
            <a:pPr lvl="2"/>
            <a:r>
              <a:rPr lang="en-US" altLang="ko-KR" dirty="0" smtClean="0"/>
              <a:t>IETF(Internet Engineering Task Force)</a:t>
            </a:r>
            <a:r>
              <a:rPr lang="ko-KR" altLang="en-US" dirty="0" smtClean="0"/>
              <a:t>에서 채택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높은 보안성을 가지고 있음</a:t>
            </a:r>
            <a:r>
              <a:rPr lang="en-US" altLang="ko-KR" dirty="0" smtClean="0"/>
              <a:t>. </a:t>
            </a:r>
          </a:p>
          <a:p>
            <a:pPr lvl="3"/>
            <a:r>
              <a:rPr lang="ko-KR" altLang="en-US" dirty="0" smtClean="0"/>
              <a:t>하지만 구현의 복잡성 등의 이유로 널리 쓰이지는 않음</a:t>
            </a:r>
            <a:r>
              <a:rPr lang="en-US" altLang="ko-KR" dirty="0" smtClean="0"/>
              <a:t>. 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암호화 통신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50394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네트워크 암호화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81462" y="548073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9-37]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OSI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계층별 암호화 프로토콜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201" y="1736320"/>
            <a:ext cx="744396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암호화 통신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50394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네트워크 암호화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데이터 링크 계층의 암호화 프로토콜</a:t>
            </a:r>
            <a:endParaRPr lang="en-US" altLang="ko-KR" b="1" dirty="0" smtClean="0"/>
          </a:p>
          <a:p>
            <a:pPr lvl="2">
              <a:spcBef>
                <a:spcPts val="288"/>
              </a:spcBef>
            </a:pPr>
            <a:r>
              <a:rPr lang="en-US" altLang="ko-KR" b="1" dirty="0" smtClean="0"/>
              <a:t>PPTP</a:t>
            </a:r>
            <a:r>
              <a:rPr lang="en-US" altLang="ko-KR" dirty="0" smtClean="0"/>
              <a:t> 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/>
              <a:t>마이크로소프트가 제안한 </a:t>
            </a:r>
            <a:r>
              <a:rPr lang="en-US" altLang="ko-KR" dirty="0" smtClean="0"/>
              <a:t>VPN </a:t>
            </a:r>
            <a:r>
              <a:rPr lang="ko-KR" altLang="en-US" dirty="0" smtClean="0"/>
              <a:t>프로토콜로</a:t>
            </a:r>
            <a:r>
              <a:rPr lang="en-US" altLang="ko-KR" dirty="0" smtClean="0"/>
              <a:t>, PPP(Point-to-Point Protocol)</a:t>
            </a:r>
            <a:r>
              <a:rPr lang="ko-KR" altLang="en-US" dirty="0" smtClean="0"/>
              <a:t>에 기초</a:t>
            </a:r>
            <a:r>
              <a:rPr lang="en-US" altLang="ko-KR" dirty="0" smtClean="0"/>
              <a:t>. </a:t>
            </a:r>
          </a:p>
          <a:p>
            <a:pPr lvl="3">
              <a:spcBef>
                <a:spcPts val="288"/>
              </a:spcBef>
            </a:pPr>
            <a:r>
              <a:rPr lang="en-US" altLang="ko-KR" dirty="0" smtClean="0"/>
              <a:t>PPP</a:t>
            </a:r>
            <a:r>
              <a:rPr lang="ko-KR" altLang="en-US" dirty="0" smtClean="0"/>
              <a:t>는 두 대의 컴퓨터가 직렬 인터페이스를 이용하여 통신할 때 사용</a:t>
            </a:r>
            <a:endParaRPr lang="en-US" altLang="ko-KR" dirty="0" smtClean="0"/>
          </a:p>
          <a:p>
            <a:pPr lvl="4">
              <a:spcBef>
                <a:spcPts val="288"/>
              </a:spcBef>
            </a:pPr>
            <a:r>
              <a:rPr lang="ko-KR" altLang="en-US" dirty="0" smtClean="0"/>
              <a:t>특히 전화선을 통해 서버에 연결하는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에서 자주 사용됨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b="1" dirty="0" smtClean="0"/>
              <a:t>L2TP</a:t>
            </a:r>
            <a:r>
              <a:rPr lang="en-US" altLang="ko-KR" dirty="0" smtClean="0"/>
              <a:t> </a:t>
            </a:r>
          </a:p>
          <a:p>
            <a:pPr lvl="3">
              <a:spcBef>
                <a:spcPts val="288"/>
              </a:spcBef>
            </a:pPr>
            <a:r>
              <a:rPr lang="ko-KR" altLang="en-US" dirty="0" err="1" smtClean="0"/>
              <a:t>시스코가</a:t>
            </a:r>
            <a:r>
              <a:rPr lang="ko-KR" altLang="en-US" dirty="0" smtClean="0"/>
              <a:t> 제안한 </a:t>
            </a:r>
            <a:r>
              <a:rPr lang="en-US" altLang="ko-KR" dirty="0" smtClean="0"/>
              <a:t>L2F(Layer 2 Forwarding)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PPTP</a:t>
            </a:r>
            <a:r>
              <a:rPr lang="ko-KR" altLang="en-US" dirty="0" smtClean="0"/>
              <a:t>가 결합된 프로토콜</a:t>
            </a:r>
            <a:endParaRPr lang="en-US" altLang="ko-KR" dirty="0" smtClean="0"/>
          </a:p>
          <a:p>
            <a:pPr lvl="3">
              <a:spcBef>
                <a:spcPts val="288"/>
              </a:spcBef>
            </a:pPr>
            <a:r>
              <a:rPr lang="en-US" altLang="ko-KR" dirty="0" smtClean="0"/>
              <a:t>PPTP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L2TP</a:t>
            </a:r>
            <a:r>
              <a:rPr lang="ko-KR" altLang="en-US" dirty="0" smtClean="0"/>
              <a:t>는 모두 </a:t>
            </a:r>
            <a:r>
              <a:rPr lang="en-US" altLang="ko-KR" dirty="0" smtClean="0"/>
              <a:t>PPP </a:t>
            </a:r>
            <a:r>
              <a:rPr lang="ko-KR" altLang="en-US" dirty="0" err="1" smtClean="0"/>
              <a:t>트래픽을</a:t>
            </a:r>
            <a:r>
              <a:rPr lang="ko-KR" altLang="en-US" dirty="0" smtClean="0"/>
              <a:t> 암호화 </a:t>
            </a:r>
            <a:endParaRPr lang="en-US" altLang="ko-KR" dirty="0" smtClean="0"/>
          </a:p>
          <a:p>
            <a:pPr lvl="4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/>
              <a:t>IP, </a:t>
            </a:r>
            <a:r>
              <a:rPr lang="en-US" altLang="ko-KR" dirty="0" err="1" smtClean="0"/>
              <a:t>IPX,NetBEUI</a:t>
            </a:r>
            <a:r>
              <a:rPr lang="en-US" altLang="ko-KR" dirty="0" smtClean="0"/>
              <a:t>, AppleTalk </a:t>
            </a:r>
            <a:r>
              <a:rPr lang="ko-KR" altLang="en-US" dirty="0" smtClean="0"/>
              <a:t>등의 다양한 상위 로컬 네트워크 프로토콜을 사용할 수 있음</a:t>
            </a:r>
            <a:r>
              <a:rPr lang="en-US" altLang="ko-KR" dirty="0" smtClean="0"/>
              <a:t>.</a:t>
            </a:r>
          </a:p>
          <a:p>
            <a:pPr lvl="3">
              <a:spcBef>
                <a:spcPts val="288"/>
              </a:spcBef>
            </a:pPr>
            <a:r>
              <a:rPr lang="ko-KR" altLang="en-US" dirty="0" err="1" smtClean="0"/>
              <a:t>둘다</a:t>
            </a:r>
            <a:r>
              <a:rPr lang="ko-KR" altLang="en-US" dirty="0" smtClean="0"/>
              <a:t> 사용자 인증</a:t>
            </a:r>
            <a:r>
              <a:rPr lang="en-US" altLang="ko-KR" dirty="0" smtClean="0"/>
              <a:t>(PAP, CHAP, MS-CHAP,EAP)</a:t>
            </a:r>
            <a:r>
              <a:rPr lang="ko-KR" altLang="en-US" dirty="0" smtClean="0"/>
              <a:t>이나 데이터 암호화</a:t>
            </a:r>
            <a:r>
              <a:rPr lang="en-US" altLang="ko-KR" dirty="0" smtClean="0"/>
              <a:t>/</a:t>
            </a:r>
            <a:r>
              <a:rPr lang="ko-KR" altLang="en-US" dirty="0" smtClean="0"/>
              <a:t>압축</a:t>
            </a:r>
            <a:r>
              <a:rPr lang="en-US" altLang="ko-KR" dirty="0" smtClean="0"/>
              <a:t>(CCP, ECP) </a:t>
            </a:r>
            <a:r>
              <a:rPr lang="ko-KR" altLang="en-US" dirty="0" smtClean="0"/>
              <a:t>등의 보안 기능을 </a:t>
            </a:r>
            <a:r>
              <a:rPr lang="en-US" altLang="ko-KR" dirty="0" smtClean="0"/>
              <a:t>PPP</a:t>
            </a:r>
            <a:r>
              <a:rPr lang="ko-KR" altLang="en-US" dirty="0" smtClean="0"/>
              <a:t>에서 제공하</a:t>
            </a:r>
            <a:endParaRPr lang="en-US" altLang="ko-KR" dirty="0" smtClean="0"/>
          </a:p>
          <a:p>
            <a:pPr lvl="3">
              <a:spcBef>
                <a:spcPts val="288"/>
              </a:spcBef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는 것을 사용</a:t>
            </a:r>
            <a:r>
              <a:rPr lang="en-US" altLang="ko-KR" dirty="0" smtClean="0"/>
              <a:t>.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289218" y="4686077"/>
          <a:ext cx="7425702" cy="157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990"/>
                <a:gridCol w="3096344"/>
                <a:gridCol w="3312368"/>
              </a:tblGrid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PPTP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L2TP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네트워크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통신하기 위해 양단의 네트워크가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기반으로 해야 한다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프레임 릴레이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(Frame </a:t>
                      </a: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Realy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ATM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등에서도 사용할 수 있다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터널링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두 시스템 사이에 하나의 터널만 지원한다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여러 개의 터널을 허용하여 </a:t>
                      </a: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QoS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(Quality of Service)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에 따라 서로 다른 터널을 이용할 수 있다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압축 및 인증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해당 기능 없다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헤더 압축 및 터널에 대한 인증 기능을 제공한다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68444" y="439173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9-2]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PPTP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와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L2TP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프로토콜의 비교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암호화 통신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136904" cy="5400600"/>
          </a:xfrm>
        </p:spPr>
        <p:txBody>
          <a:bodyPr/>
          <a:lstStyle/>
          <a:p>
            <a:r>
              <a:rPr lang="ko-KR" altLang="en-US" dirty="0" smtClean="0"/>
              <a:t>네트워크 암호화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네트워크 계층의 암호화 프로토콜</a:t>
            </a:r>
            <a:endParaRPr lang="en-US" altLang="ko-KR" b="1" dirty="0" smtClean="0"/>
          </a:p>
          <a:p>
            <a:pPr lvl="2"/>
            <a:r>
              <a:rPr lang="en-US" altLang="ko-KR" b="1" dirty="0" smtClean="0"/>
              <a:t>IPSec </a:t>
            </a:r>
            <a:endParaRPr lang="en-US" altLang="ko-KR" dirty="0" smtClean="0"/>
          </a:p>
          <a:p>
            <a:pPr lvl="3">
              <a:spcBef>
                <a:spcPts val="288"/>
              </a:spcBef>
            </a:pPr>
            <a:r>
              <a:rPr lang="en-US" altLang="ko-KR" dirty="0" smtClean="0"/>
              <a:t>3</a:t>
            </a:r>
            <a:r>
              <a:rPr lang="ko-KR" altLang="en-US" dirty="0" smtClean="0"/>
              <a:t>계층의 암호화 프로토콜</a:t>
            </a:r>
            <a:r>
              <a:rPr lang="en-US" altLang="ko-KR" dirty="0" smtClean="0"/>
              <a:t> </a:t>
            </a:r>
          </a:p>
          <a:p>
            <a:pPr lvl="3">
              <a:spcBef>
                <a:spcPts val="288"/>
              </a:spcBef>
            </a:pPr>
            <a:r>
              <a:rPr lang="en-US" altLang="ko-KR" dirty="0" smtClean="0"/>
              <a:t>IP </a:t>
            </a:r>
            <a:r>
              <a:rPr lang="ko-KR" altLang="en-US" dirty="0" err="1" smtClean="0"/>
              <a:t>스푸핑이나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스니핑</a:t>
            </a:r>
            <a:r>
              <a:rPr lang="ko-KR" altLang="en-US" dirty="0" smtClean="0"/>
              <a:t> 공격에 대한 대응 방안이 될 수 있음</a:t>
            </a:r>
            <a:r>
              <a:rPr lang="en-US" altLang="ko-KR" dirty="0" smtClean="0"/>
              <a:t>. 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/>
              <a:t>주요 기능은 </a:t>
            </a:r>
            <a:r>
              <a:rPr lang="en-US" altLang="ko-KR" dirty="0" smtClean="0"/>
              <a:t>AH (Authentication Header)</a:t>
            </a:r>
            <a:r>
              <a:rPr lang="ko-KR" altLang="en-US" dirty="0" smtClean="0"/>
              <a:t>를 이용한 인증</a:t>
            </a:r>
            <a:r>
              <a:rPr lang="en-US" altLang="ko-KR" dirty="0" smtClean="0"/>
              <a:t>, ESP(Encapsulation Security Payload)</a:t>
            </a:r>
            <a:r>
              <a:rPr lang="ko-KR" altLang="en-US" dirty="0" smtClean="0"/>
              <a:t>를 이용한 기밀성</a:t>
            </a:r>
            <a:r>
              <a:rPr lang="en-US" altLang="ko-KR" dirty="0" smtClean="0"/>
              <a:t>,</a:t>
            </a:r>
          </a:p>
          <a:p>
            <a:pPr lvl="3">
              <a:spcBef>
                <a:spcPts val="288"/>
              </a:spcBef>
              <a:buNone/>
            </a:pPr>
            <a:r>
              <a:rPr lang="en-US" altLang="ko-KR" dirty="0" smtClean="0"/>
              <a:t>	IKE(Internet Key Exchange)</a:t>
            </a:r>
            <a:r>
              <a:rPr lang="ko-KR" altLang="en-US" dirty="0" smtClean="0"/>
              <a:t>를 이용한 비밀키 교환임</a:t>
            </a:r>
            <a:r>
              <a:rPr lang="en-US" altLang="ko-KR" dirty="0" smtClean="0"/>
              <a:t>.</a:t>
            </a:r>
          </a:p>
          <a:p>
            <a:pPr lvl="2"/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209757" y="3522430"/>
          <a:ext cx="742570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029"/>
                <a:gridCol w="6048672"/>
              </a:tblGrid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기능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특징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AH(Authentication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Header)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전송 도중에 데이터가 변조되었는지 확인할 수 있도록 데이터의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무결성을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검사한다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데이터를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스니핑한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뒤 해당 데이터를 다시 보내는 재생 공격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(Replay Attack)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막을 수 있다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ESP(Encapsulating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 Payload)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메시지의 암호화를 제공한다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ESP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에서 사용하는 암호화 알고리즘으로는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DESCBC, 3DES, RC5, IDEA, 3IDEA, CAST, blowfish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가 있다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IKE(Internet Key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Exchange)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ISAKMP(Internet Security Association and Key Management Protocol), SKEME, Oakley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알고리즘의 조합으로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두 컴퓨터 간의 보안 연결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(SA: </a:t>
                      </a: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Seucrity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Association)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설정한다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IPSec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에서는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IKE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이용하여 연결이 성공하면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시간 동안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유지하므로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8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시간이 넘으면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다시 설정해야 한다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88982" y="3228091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9-3]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IPSec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프로토콜의 기능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암호화 통신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네트워크 암호화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b="1" dirty="0" smtClean="0">
                <a:latin typeface="+mn-ea"/>
              </a:rPr>
              <a:t>전송 계층의 암호화 프로토콜</a:t>
            </a:r>
            <a:endParaRPr lang="en-US" altLang="ko-KR" b="1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en-US" altLang="ko-KR" b="1" dirty="0" smtClean="0">
                <a:latin typeface="+mn-ea"/>
              </a:rPr>
              <a:t>SSL 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ko-KR" altLang="en-US" dirty="0" err="1">
                <a:latin typeface="+mn-ea"/>
              </a:rPr>
              <a:t>넷</a:t>
            </a:r>
            <a:r>
              <a:rPr lang="ko-KR" altLang="en-US" dirty="0" err="1" smtClean="0">
                <a:latin typeface="+mn-ea"/>
              </a:rPr>
              <a:t>스케이프가</a:t>
            </a:r>
            <a:r>
              <a:rPr lang="ko-KR" altLang="en-US" dirty="0" smtClean="0">
                <a:latin typeface="+mn-ea"/>
              </a:rPr>
              <a:t> 개발 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en-US" altLang="ko-KR" dirty="0" smtClean="0">
                <a:latin typeface="+mn-ea"/>
              </a:rPr>
              <a:t>40</a:t>
            </a:r>
            <a:r>
              <a:rPr lang="ko-KR" altLang="en-US" dirty="0" smtClean="0">
                <a:latin typeface="+mn-ea"/>
              </a:rPr>
              <a:t>비트와 </a:t>
            </a:r>
            <a:r>
              <a:rPr lang="en-US" altLang="ko-KR" dirty="0" smtClean="0">
                <a:latin typeface="+mn-ea"/>
              </a:rPr>
              <a:t>128</a:t>
            </a:r>
            <a:r>
              <a:rPr lang="ko-KR" altLang="en-US" dirty="0" smtClean="0">
                <a:latin typeface="+mn-ea"/>
              </a:rPr>
              <a:t>비트의 키를 가진 암호화 통신을 할 수 있게 해줌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en-US" altLang="ko-KR" dirty="0" smtClean="0">
                <a:latin typeface="+mn-ea"/>
              </a:rPr>
              <a:t>L2TP</a:t>
            </a:r>
            <a:r>
              <a:rPr lang="ko-KR" altLang="en-US" dirty="0" smtClean="0">
                <a:latin typeface="+mn-ea"/>
              </a:rPr>
              <a:t>나 </a:t>
            </a:r>
            <a:r>
              <a:rPr lang="en-US" altLang="ko-KR" dirty="0" smtClean="0">
                <a:latin typeface="+mn-ea"/>
              </a:rPr>
              <a:t>IPSec</a:t>
            </a:r>
            <a:r>
              <a:rPr lang="ko-KR" altLang="en-US" dirty="0" smtClean="0">
                <a:latin typeface="+mn-ea"/>
              </a:rPr>
              <a:t>보다 상위 수준에서 암호화 통신기능을 제공 </a:t>
            </a:r>
            <a:endParaRPr lang="en-US" altLang="ko-KR" dirty="0" smtClean="0">
              <a:latin typeface="+mn-ea"/>
            </a:endParaRPr>
          </a:p>
          <a:p>
            <a:pPr lvl="4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ko-KR" altLang="en-US" dirty="0" smtClean="0">
                <a:latin typeface="+mn-ea"/>
              </a:rPr>
              <a:t>보통 </a:t>
            </a:r>
            <a:r>
              <a:rPr lang="en-US" altLang="ko-KR" dirty="0" smtClean="0">
                <a:latin typeface="+mn-ea"/>
              </a:rPr>
              <a:t>4</a:t>
            </a:r>
            <a:r>
              <a:rPr lang="ko-KR" altLang="en-US" dirty="0" smtClean="0">
                <a:latin typeface="+mn-ea"/>
              </a:rPr>
              <a:t>계층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전송 계층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과 </a:t>
            </a:r>
            <a:r>
              <a:rPr lang="en-US" altLang="ko-KR" dirty="0" smtClean="0">
                <a:latin typeface="+mn-ea"/>
              </a:rPr>
              <a:t>5</a:t>
            </a:r>
            <a:r>
              <a:rPr lang="ko-KR" altLang="en-US" dirty="0" smtClean="0">
                <a:latin typeface="+mn-ea"/>
              </a:rPr>
              <a:t>계층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세션 계층</a:t>
            </a:r>
            <a:r>
              <a:rPr lang="en-US" altLang="ko-KR" dirty="0" smtClean="0">
                <a:latin typeface="+mn-ea"/>
              </a:rPr>
              <a:t>) </a:t>
            </a:r>
            <a:r>
              <a:rPr lang="ko-KR" altLang="en-US" dirty="0" smtClean="0">
                <a:latin typeface="+mn-ea"/>
              </a:rPr>
              <a:t>사이의 프로토콜이라 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en-US" altLang="ko-KR" dirty="0" smtClean="0">
                <a:latin typeface="+mn-ea"/>
              </a:rPr>
              <a:t>SSL</a:t>
            </a:r>
            <a:r>
              <a:rPr lang="ko-KR" altLang="en-US" dirty="0" smtClean="0">
                <a:latin typeface="+mn-ea"/>
              </a:rPr>
              <a:t>의 기능은 크게 서버 인증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클라이언트 인증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암호화 세션임</a:t>
            </a:r>
            <a:r>
              <a:rPr lang="en-US" altLang="ko-KR" dirty="0" smtClean="0">
                <a:latin typeface="+mn-ea"/>
              </a:rPr>
              <a:t>.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ko-KR" altLang="en-US" dirty="0" smtClean="0">
                <a:latin typeface="+mn-ea"/>
              </a:rPr>
              <a:t>암호화된 통신은 </a:t>
            </a:r>
            <a:r>
              <a:rPr lang="en-US" altLang="ko-KR" dirty="0" smtClean="0">
                <a:latin typeface="+mn-ea"/>
              </a:rPr>
              <a:t>40</a:t>
            </a:r>
            <a:r>
              <a:rPr lang="ko-KR" altLang="en-US" dirty="0" smtClean="0">
                <a:latin typeface="+mn-ea"/>
              </a:rPr>
              <a:t>비트와 </a:t>
            </a:r>
            <a:r>
              <a:rPr lang="en-US" altLang="ko-KR" dirty="0" smtClean="0">
                <a:latin typeface="+mn-ea"/>
              </a:rPr>
              <a:t>128</a:t>
            </a:r>
            <a:r>
              <a:rPr lang="ko-KR" altLang="en-US" dirty="0" smtClean="0">
                <a:latin typeface="+mn-ea"/>
              </a:rPr>
              <a:t>비트의 암호화 세션을 형성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 lvl="4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ko-KR" altLang="en-US" dirty="0" smtClean="0">
                <a:latin typeface="+mn-ea"/>
              </a:rPr>
              <a:t>국내의 많은 사이트가 아직 </a:t>
            </a:r>
            <a:r>
              <a:rPr lang="en-US" altLang="ko-KR" dirty="0" smtClean="0">
                <a:latin typeface="+mn-ea"/>
              </a:rPr>
              <a:t>40</a:t>
            </a:r>
            <a:r>
              <a:rPr lang="ko-KR" altLang="en-US" dirty="0" smtClean="0">
                <a:latin typeface="+mn-ea"/>
              </a:rPr>
              <a:t>비트 암호화를 제공하는 모듈을 사용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ko-KR" altLang="en-US" dirty="0" smtClean="0">
                <a:latin typeface="+mn-ea"/>
              </a:rPr>
              <a:t>서버 인증은 클라이언트가 자신이 신뢰할만한 서버에 접속을 시도하고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buNone/>
              <a:tabLst>
                <a:tab pos="804863" algn="l"/>
              </a:tabLst>
              <a:defRPr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있는지를 확인하는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클라이언트가 공개키 기술을 이용하여 서버의 인증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buNone/>
              <a:tabLst>
                <a:tab pos="804863" algn="l"/>
              </a:tabLst>
              <a:defRPr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서가 신뢰된 </a:t>
            </a:r>
            <a:r>
              <a:rPr lang="en-US" altLang="ko-KR" dirty="0" smtClean="0">
                <a:latin typeface="+mn-ea"/>
              </a:rPr>
              <a:t>CA</a:t>
            </a:r>
            <a:r>
              <a:rPr lang="ko-KR" altLang="en-US" dirty="0" smtClean="0">
                <a:latin typeface="+mn-ea"/>
              </a:rPr>
              <a:t>에서 발행된 것인지를 확인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tabLst>
                <a:tab pos="804863" algn="l"/>
              </a:tabLst>
              <a:defRPr/>
            </a:pPr>
            <a:r>
              <a:rPr lang="ko-KR" altLang="en-US" dirty="0" smtClean="0">
                <a:latin typeface="+mn-ea"/>
              </a:rPr>
              <a:t>서버는 클라이언트의 인증서를 확인하여 </a:t>
            </a:r>
            <a:r>
              <a:rPr lang="ko-KR" altLang="en-US" dirty="0" err="1" smtClean="0">
                <a:latin typeface="+mn-ea"/>
              </a:rPr>
              <a:t>클라언트가</a:t>
            </a:r>
            <a:r>
              <a:rPr lang="ko-KR" altLang="en-US" dirty="0" smtClean="0">
                <a:latin typeface="+mn-ea"/>
              </a:rPr>
              <a:t> 서버에 접속할 자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  <a:buNone/>
              <a:tabLst>
                <a:tab pos="804863" algn="l"/>
              </a:tabLst>
              <a:defRPr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격이 있는지를 확인할 수 있음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2"/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566124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9-38]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OSI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에서의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SSL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의 동작 위치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0054" y="1925710"/>
            <a:ext cx="255334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err="1" smtClean="0"/>
              <a:t>컨텐츠</a:t>
            </a:r>
            <a:r>
              <a:rPr lang="ko-KR" altLang="en-US" dirty="0" smtClean="0"/>
              <a:t> 보안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스테가노그래피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워터마크와 비슷하지만 ‘저작권 보호’보다는 ‘정보를 은밀하게 전달’하기 위한 목적이 더 큼</a:t>
            </a:r>
            <a:r>
              <a:rPr lang="en-US" altLang="ko-KR" dirty="0" smtClean="0"/>
              <a:t>.</a:t>
            </a:r>
          </a:p>
          <a:p>
            <a:pPr lvl="1">
              <a:buNone/>
            </a:pPr>
            <a:endParaRPr lang="en-US" altLang="ko-KR" dirty="0" smtClean="0"/>
          </a:p>
          <a:p>
            <a:r>
              <a:rPr lang="ko-KR" altLang="en-US" dirty="0" smtClean="0"/>
              <a:t>워터마크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/>
              <a:t>편지지의 제작사를 표시하기 위해 편지지에 투명무늬를 희미하게 프린트한 것을 워터마크라고 </a:t>
            </a:r>
            <a:r>
              <a:rPr lang="ko-KR" altLang="en-US" dirty="0" err="1" smtClean="0"/>
              <a:t>부른데서</a:t>
            </a:r>
            <a:r>
              <a:rPr lang="ko-KR" altLang="en-US" dirty="0" smtClean="0"/>
              <a:t> 유래</a:t>
            </a:r>
            <a:endParaRPr lang="en-US" altLang="ko-KR" dirty="0" smtClean="0"/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종이로 출력해 판매되는 </a:t>
            </a:r>
            <a:r>
              <a:rPr lang="en-US" altLang="ko-KR" dirty="0" smtClean="0"/>
              <a:t>IT </a:t>
            </a:r>
            <a:r>
              <a:rPr lang="ko-KR" altLang="en-US" dirty="0" smtClean="0"/>
              <a:t>관련 문서의 페이지 전체에 옅은 색으로 소유권을 가진 회사의 로고를 표시한 것</a:t>
            </a:r>
            <a:endParaRPr lang="en-US" altLang="ko-KR" dirty="0" smtClean="0"/>
          </a:p>
          <a:p>
            <a:pPr lvl="2">
              <a:spcBef>
                <a:spcPts val="288"/>
              </a:spcBef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이 이에 해당</a:t>
            </a:r>
            <a:r>
              <a:rPr lang="en-US" altLang="ko-KR" dirty="0" smtClean="0"/>
              <a:t>. 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영상이나 오디오 파일에도 이런 데이터를 삽입</a:t>
            </a:r>
            <a:r>
              <a:rPr lang="en-US" altLang="ko-KR" dirty="0" smtClean="0"/>
              <a:t>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/>
              <a:t>워터마크는 저작물의 사용자가 알아볼 수 있게 표시되기도 하지만 해당 저작물이 조작되지 않도록 인지할 수 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없는 방식으로 표시되기도 함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전자상거래에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전자상거래의 보안 요건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전자상거래가 성공하기 위한 조건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전자상거래에서는 원격의 거래 상대를 신뢰하기 어려우므로 네트워크상에서 상대방 및 자신에 대한 신분 확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인 수단이 필요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전자상거래에서는 거래 사실</a:t>
            </a:r>
            <a:r>
              <a:rPr lang="en-US" altLang="ko-KR" dirty="0" smtClean="0"/>
              <a:t>(</a:t>
            </a:r>
            <a:r>
              <a:rPr lang="ko-KR" altLang="en-US" dirty="0" smtClean="0"/>
              <a:t>거래 내역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공증을 보장할 수 있는 신뢰할 만한 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자의 중재가 필요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전자상거래에서는 전자지불 방식</a:t>
            </a:r>
            <a:r>
              <a:rPr lang="en-US" altLang="ko-KR" dirty="0" smtClean="0"/>
              <a:t>(</a:t>
            </a:r>
            <a:r>
              <a:rPr lang="ko-KR" altLang="en-US" dirty="0" smtClean="0"/>
              <a:t>과정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안정성을 보장하기 위한 방법이 확보되어야 함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034731" y="1995147"/>
          <a:ext cx="7353693" cy="267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7"/>
                <a:gridCol w="5904656"/>
              </a:tblGrid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공격 유형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설명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인증에 대한 공격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네트워크를 통해 접근한 사용자가 적절하지 못한 인증을 통해 다른 사용자로 위장하는 것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예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최근 가짜 은행 사이트를 만들어 은행 사용자에 대한 공인인증서 정보를 획득하여 악용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하는 사례 등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송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수신 부인 공격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네트워크를 통해 수행한 인증 및 거래 내역에 대해 부인하는 것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예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계좌이체 및 신용카드 지불을 받고도 받지 않았다고 부인하거나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소매점으로부터 상품을 받은 후 받지 않았다고 부인하는 사례 등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기밀성에 대한 공격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네트워크를 통해 전달되는 인증 정보 및 주요 거래 정보가 유출되는 것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예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전자 결제 시 카드 번호 정보가 유출되어 부정 사용되는 사례 등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무결성에 대한 공격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네트워크의 도중에 거래 정보 등이 변조되는 것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예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온라인 계좌이체 등을 이용한 전자 결제 시 수신 계좌나 금액 등을 변조하는 사례 등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3956" y="170080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전자상거래의 보안 공격 유형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공개키 기반 구조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공개키 기반 구조의 개념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/>
              <a:t>공개키 기반 구조</a:t>
            </a:r>
            <a:r>
              <a:rPr lang="en-US" altLang="ko-KR" dirty="0" smtClean="0"/>
              <a:t>(PKI, Public Key Infrastructure)</a:t>
            </a:r>
            <a:r>
              <a:rPr lang="ko-KR" altLang="en-US" dirty="0" smtClean="0"/>
              <a:t>는 메시지의 암호화 및 전자서명을 제공하는 복합적인 보안 시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스템</a:t>
            </a:r>
            <a:r>
              <a:rPr lang="ko-KR" altLang="en-US" dirty="0" smtClean="0"/>
              <a:t> 환경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sz="800" dirty="0" smtClean="0"/>
          </a:p>
          <a:p>
            <a:pPr lvl="1" indent="-182563" latinLnBrk="0">
              <a:spcAft>
                <a:spcPts val="300"/>
              </a:spcAft>
              <a:buClr>
                <a:srgbClr val="666633"/>
              </a:buClr>
            </a:pPr>
            <a:r>
              <a:rPr lang="ko-KR" altLang="en-US" dirty="0" smtClean="0">
                <a:latin typeface="+mn-ea"/>
              </a:rPr>
              <a:t>공개키 기반 구조는 ‘인터넷에서 신분증을 검증해주는 관청’이라고 생각할 수 있음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2" indent="-182563" latinLnBrk="0">
              <a:buClr>
                <a:srgbClr val="666633"/>
              </a:buClr>
            </a:pPr>
            <a:r>
              <a:rPr lang="ko-KR" altLang="en-US" dirty="0" smtClean="0">
                <a:latin typeface="+mn-ea"/>
              </a:rPr>
              <a:t>가장 가까운 관청이 동사무소고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그 동사무소들 위에 구청이 있고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구청 위에 시청이 있고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맨 위에 정부가 </a:t>
            </a:r>
            <a:endParaRPr lang="en-US" altLang="ko-KR" dirty="0" smtClean="0">
              <a:latin typeface="+mn-ea"/>
            </a:endParaRPr>
          </a:p>
          <a:p>
            <a:pPr lvl="2" indent="-182563" latinLnBrk="0">
              <a:buClr>
                <a:srgbClr val="666633"/>
              </a:buClr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있는 것과 같음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 indent="-182563" latinLnBrk="0">
              <a:spcAft>
                <a:spcPts val="300"/>
              </a:spcAft>
              <a:buClr>
                <a:srgbClr val="666633"/>
              </a:buClr>
            </a:pPr>
            <a:r>
              <a:rPr lang="ko-KR" altLang="en-US" dirty="0" smtClean="0">
                <a:latin typeface="+mn-ea"/>
              </a:rPr>
              <a:t>공개키 기반 구조하에 있는 사람은 어디에 가서도 자신의 인터넷상 신분을 </a:t>
            </a:r>
            <a:r>
              <a:rPr lang="en-US" altLang="ko-KR" dirty="0" smtClean="0">
                <a:latin typeface="+mn-ea"/>
              </a:rPr>
              <a:t>CA</a:t>
            </a:r>
            <a:r>
              <a:rPr lang="ko-KR" altLang="en-US" dirty="0" smtClean="0">
                <a:latin typeface="+mn-ea"/>
              </a:rPr>
              <a:t>와 공인인증서를 통해 증명할 수 </a:t>
            </a:r>
            <a:endParaRPr lang="en-US" altLang="ko-KR" dirty="0" smtClean="0">
              <a:latin typeface="+mn-ea"/>
            </a:endParaRPr>
          </a:p>
          <a:p>
            <a:pPr lvl="1" indent="-182563" latinLnBrk="0">
              <a:spcAft>
                <a:spcPts val="300"/>
              </a:spcAft>
              <a:buClr>
                <a:srgbClr val="666633"/>
              </a:buClr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있음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2" indent="-182563" latinLnBrk="0">
              <a:buClr>
                <a:srgbClr val="666633"/>
              </a:buClr>
            </a:pPr>
            <a:r>
              <a:rPr lang="en-US" altLang="ko-KR" dirty="0" smtClean="0">
                <a:latin typeface="+mn-ea"/>
              </a:rPr>
              <a:t>CA</a:t>
            </a:r>
            <a:r>
              <a:rPr lang="ko-KR" altLang="en-US" dirty="0" smtClean="0">
                <a:latin typeface="+mn-ea"/>
              </a:rPr>
              <a:t>가 일종의 동사무소고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공인인증서가 주민등록증과 같은 신분증</a:t>
            </a:r>
            <a:endParaRPr lang="en-US" altLang="ko-KR" dirty="0"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446" y="2282651"/>
            <a:ext cx="6029684" cy="224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05754" y="465313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9-5]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동사무소에서 신분 확인을 위해 신분증 제시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5242" y="253037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000" dirty="0" smtClean="0">
                <a:ea typeface="맑은 고딕" pitchFamily="50" charset="-127"/>
              </a:rPr>
              <a:t>신분증 보여주세요</a:t>
            </a:r>
            <a:r>
              <a:rPr lang="en-US" altLang="ko-KR" sz="1000" dirty="0" smtClean="0">
                <a:ea typeface="맑은 고딕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공개키 기반 구조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공개키 기반 구조의 개념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공개키 기반 구조가 되기 위해서는 인증 정보를 일원화하여 호환성을 갖추고 있어야 하고 개인이 이를 쉽게 접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근할 수 있어야 함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이를 위해 앞서 이야기한 동사무소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구청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정부와 같은 </a:t>
            </a:r>
            <a:r>
              <a:rPr lang="ko-KR" altLang="en-US" dirty="0" err="1" smtClean="0"/>
              <a:t>트리형</a:t>
            </a:r>
            <a:r>
              <a:rPr lang="ko-KR" altLang="en-US" dirty="0" smtClean="0"/>
              <a:t> 구조가 필요</a:t>
            </a:r>
            <a:endParaRPr lang="en-US" altLang="ko-K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83034"/>
            <a:ext cx="5466754" cy="366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623731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9-6]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공인인증서 운영을 위한 계층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공개키 기반 구조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공개키 기반 구조의 개념</a:t>
            </a:r>
            <a:endParaRPr lang="en-US" altLang="ko-KR" dirty="0" smtClean="0"/>
          </a:p>
          <a:p>
            <a:pPr lvl="1"/>
            <a:r>
              <a:rPr lang="en-US" altLang="ko-KR" sz="1100" dirty="0" smtClean="0"/>
              <a:t>PAA(Policy Approval Authorities, </a:t>
            </a:r>
            <a:r>
              <a:rPr lang="ko-KR" altLang="en-US" sz="1100" dirty="0" smtClean="0"/>
              <a:t>정책승인기관</a:t>
            </a:r>
            <a:r>
              <a:rPr lang="en-US" altLang="ko-KR" sz="1100" dirty="0" smtClean="0"/>
              <a:t>) </a:t>
            </a:r>
          </a:p>
          <a:p>
            <a:pPr lvl="2"/>
            <a:r>
              <a:rPr lang="ko-KR" altLang="en-US" dirty="0" smtClean="0">
                <a:latin typeface="+mn-ea"/>
              </a:rPr>
              <a:t>공인인증서에 대한 정책을 결정하고 하위 기관의 정책을 승인하는 기관</a:t>
            </a:r>
            <a:endParaRPr lang="en-US" altLang="ko-KR" dirty="0" smtClean="0">
              <a:latin typeface="+mn-ea"/>
            </a:endParaRPr>
          </a:p>
          <a:p>
            <a:pPr lvl="2"/>
            <a:r>
              <a:rPr lang="ko-KR" altLang="en-US" dirty="0" smtClean="0">
                <a:latin typeface="+mn-ea"/>
              </a:rPr>
              <a:t>우리나라는 </a:t>
            </a:r>
            <a:r>
              <a:rPr lang="ko-KR" altLang="en-US" dirty="0" err="1" smtClean="0">
                <a:latin typeface="+mn-ea"/>
              </a:rPr>
              <a:t>미래창조과학부가</a:t>
            </a:r>
            <a:r>
              <a:rPr lang="ko-KR" altLang="en-US" dirty="0" smtClean="0">
                <a:latin typeface="+mn-ea"/>
              </a:rPr>
              <a:t> 담당</a:t>
            </a:r>
            <a:endParaRPr lang="en-US" altLang="ko-KR" dirty="0" smtClean="0">
              <a:latin typeface="+mn-ea"/>
            </a:endParaRPr>
          </a:p>
          <a:p>
            <a:pPr lvl="2"/>
            <a:endParaRPr lang="en-US" altLang="ko-KR" dirty="0" smtClean="0">
              <a:latin typeface="+mn-ea"/>
            </a:endParaRPr>
          </a:p>
          <a:p>
            <a:pPr lvl="1"/>
            <a:r>
              <a:rPr lang="en-US" altLang="ko-KR" sz="1100" dirty="0" smtClean="0"/>
              <a:t>PCA(Policy Certification Authorities, </a:t>
            </a:r>
            <a:r>
              <a:rPr lang="ko-KR" altLang="en-US" sz="1100" dirty="0" smtClean="0"/>
              <a:t>정책인증기관</a:t>
            </a:r>
            <a:r>
              <a:rPr lang="en-US" altLang="ko-KR" sz="1100" dirty="0" smtClean="0"/>
              <a:t>) </a:t>
            </a:r>
          </a:p>
          <a:p>
            <a:pPr lvl="2"/>
            <a:r>
              <a:rPr lang="en-US" altLang="ko-KR" sz="1100" dirty="0" err="1" smtClean="0"/>
              <a:t>RootCA</a:t>
            </a:r>
            <a:r>
              <a:rPr lang="ko-KR" altLang="en-US" sz="1100" dirty="0" smtClean="0"/>
              <a:t>를 발급하고 기본 정책을 수립하는 기관</a:t>
            </a:r>
            <a:r>
              <a:rPr lang="en-US" altLang="ko-KR" sz="1100" dirty="0" smtClean="0"/>
              <a:t> </a:t>
            </a:r>
          </a:p>
          <a:p>
            <a:pPr lvl="2"/>
            <a:r>
              <a:rPr lang="ko-KR" altLang="en-US" sz="1100" dirty="0" smtClean="0"/>
              <a:t>우리나라의 </a:t>
            </a:r>
            <a:r>
              <a:rPr lang="en-US" altLang="ko-KR" sz="1100" dirty="0" smtClean="0"/>
              <a:t>KISA(Korea Information Security Agency, </a:t>
            </a:r>
            <a:r>
              <a:rPr lang="ko-KR" altLang="en-US" sz="1100" dirty="0" smtClean="0"/>
              <a:t>한국정보보호진흥원</a:t>
            </a:r>
            <a:r>
              <a:rPr lang="en-US" altLang="ko-KR" sz="1100" dirty="0" smtClean="0"/>
              <a:t>)</a:t>
            </a:r>
            <a:r>
              <a:rPr lang="ko-KR" altLang="en-US" sz="1100" dirty="0" smtClean="0"/>
              <a:t>가 여기에 해당</a:t>
            </a:r>
            <a:endParaRPr lang="en-US" altLang="ko-KR" sz="1100" dirty="0" smtClean="0"/>
          </a:p>
          <a:p>
            <a:pPr lvl="2"/>
            <a:r>
              <a:rPr lang="en-US" altLang="ko-KR" sz="1100" dirty="0" err="1" smtClean="0"/>
              <a:t>RootCA</a:t>
            </a:r>
            <a:r>
              <a:rPr lang="ko-KR" altLang="en-US" sz="1100" dirty="0" smtClean="0"/>
              <a:t>는 모든 인증서의 기초가 되는 인증서를 보유하고 있음</a:t>
            </a:r>
            <a:r>
              <a:rPr lang="en-US" altLang="ko-KR" sz="1100" dirty="0" smtClean="0"/>
              <a:t>. </a:t>
            </a:r>
          </a:p>
          <a:p>
            <a:pPr lvl="2"/>
            <a:r>
              <a:rPr lang="ko-KR" altLang="en-US" sz="1100" dirty="0" smtClean="0"/>
              <a:t>인증서에 포함된 </a:t>
            </a:r>
            <a:r>
              <a:rPr lang="ko-KR" altLang="en-US" sz="1100" dirty="0" err="1" smtClean="0"/>
              <a:t>공개키에</a:t>
            </a:r>
            <a:r>
              <a:rPr lang="ko-KR" altLang="en-US" sz="1100" dirty="0" smtClean="0"/>
              <a:t> 대응되는 개인키로 생성한 자체 서명 인증서를 사용</a:t>
            </a:r>
            <a:endParaRPr lang="en-US" altLang="ko-KR" sz="1100" dirty="0" smtClean="0"/>
          </a:p>
          <a:p>
            <a:pPr lvl="2"/>
            <a:endParaRPr lang="en-US" altLang="ko-KR" sz="1100" dirty="0" smtClean="0"/>
          </a:p>
          <a:p>
            <a:pPr lvl="1"/>
            <a:r>
              <a:rPr lang="en-US" altLang="ko-KR" sz="1100" dirty="0" smtClean="0"/>
              <a:t>CA(Certification Authority, </a:t>
            </a:r>
            <a:r>
              <a:rPr lang="ko-KR" altLang="en-US" sz="1100" dirty="0" smtClean="0"/>
              <a:t>인증기관</a:t>
            </a:r>
            <a:r>
              <a:rPr lang="en-US" altLang="ko-KR" sz="1100" dirty="0" smtClean="0"/>
              <a:t>) </a:t>
            </a:r>
          </a:p>
          <a:p>
            <a:pPr lvl="2"/>
            <a:r>
              <a:rPr lang="en-US" altLang="ko-KR" sz="1100" dirty="0" smtClean="0"/>
              <a:t>PCA</a:t>
            </a:r>
            <a:r>
              <a:rPr lang="ko-KR" altLang="en-US" sz="1100" dirty="0" smtClean="0"/>
              <a:t>의 하위 기관으로 인증서 발급과 취소 등의 실질적인 업무를 하는 기관</a:t>
            </a:r>
            <a:endParaRPr lang="en-US" altLang="ko-KR" sz="1100" dirty="0" smtClean="0"/>
          </a:p>
          <a:p>
            <a:pPr lvl="2"/>
            <a:r>
              <a:rPr lang="en-US" altLang="ko-KR" sz="1100" dirty="0" err="1" smtClean="0"/>
              <a:t>yessign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금융결제원</a:t>
            </a:r>
            <a:r>
              <a:rPr lang="en-US" altLang="ko-KR" sz="1100" dirty="0" smtClean="0"/>
              <a:t>), NCA(</a:t>
            </a:r>
            <a:r>
              <a:rPr lang="ko-KR" altLang="en-US" sz="1100" dirty="0" smtClean="0"/>
              <a:t>한국 전산원</a:t>
            </a:r>
            <a:r>
              <a:rPr lang="en-US" altLang="ko-KR" sz="1100" dirty="0" smtClean="0"/>
              <a:t>) </a:t>
            </a:r>
            <a:r>
              <a:rPr lang="ko-KR" altLang="en-US" sz="1100" dirty="0" smtClean="0"/>
              <a:t>등이 이에 속하며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상호 간 신뢰함</a:t>
            </a:r>
            <a:r>
              <a:rPr lang="en-US" altLang="ko-KR" sz="1100" dirty="0" smtClean="0"/>
              <a:t>.</a:t>
            </a:r>
          </a:p>
          <a:p>
            <a:pPr lvl="2"/>
            <a:endParaRPr lang="en-US" altLang="ko-KR" sz="1100" dirty="0" smtClean="0"/>
          </a:p>
          <a:p>
            <a:pPr lvl="1"/>
            <a:r>
              <a:rPr lang="en-US" altLang="ko-KR" sz="1100" dirty="0" smtClean="0"/>
              <a:t>RA(Registration Authority, </a:t>
            </a:r>
            <a:r>
              <a:rPr lang="ko-KR" altLang="en-US" sz="1100" dirty="0" smtClean="0"/>
              <a:t>등록기관</a:t>
            </a:r>
            <a:r>
              <a:rPr lang="en-US" altLang="ko-KR" sz="1100" dirty="0" smtClean="0"/>
              <a:t>)</a:t>
            </a:r>
          </a:p>
          <a:p>
            <a:pPr lvl="2"/>
            <a:r>
              <a:rPr lang="ko-KR" altLang="en-US" sz="1100" dirty="0" smtClean="0"/>
              <a:t>사용자의 신분을 확인하고 </a:t>
            </a:r>
            <a:r>
              <a:rPr lang="en-US" altLang="ko-KR" sz="1100" dirty="0" smtClean="0"/>
              <a:t>CA </a:t>
            </a:r>
            <a:r>
              <a:rPr lang="ko-KR" altLang="en-US" sz="1100" dirty="0" smtClean="0"/>
              <a:t>간 인터페이스를 제공하는 기관</a:t>
            </a:r>
            <a:endParaRPr lang="en-US" altLang="ko-KR" sz="11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공개키 기반 구조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공개키 기반 구조의 개념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네트워크 구조 모델은 인증기관이 상호인증</a:t>
            </a:r>
            <a:r>
              <a:rPr lang="en-US" altLang="ko-KR" dirty="0" smtClean="0">
                <a:latin typeface="+mn-ea"/>
              </a:rPr>
              <a:t>(</a:t>
            </a:r>
            <a:r>
              <a:rPr lang="en-US" altLang="ko-KR" dirty="0" err="1" smtClean="0">
                <a:latin typeface="+mn-ea"/>
              </a:rPr>
              <a:t>crosscertification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을 통해 연결되어 있는 모델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상호인증이란 두 인증기관이 상대방의 </a:t>
            </a:r>
            <a:r>
              <a:rPr lang="ko-KR" altLang="en-US" dirty="0" err="1" smtClean="0">
                <a:latin typeface="+mn-ea"/>
              </a:rPr>
              <a:t>공개키를</a:t>
            </a:r>
            <a:r>
              <a:rPr lang="ko-KR" altLang="en-US" dirty="0" smtClean="0">
                <a:latin typeface="+mn-ea"/>
              </a:rPr>
              <a:t> 서로 인증해주는 인증서를 발급하여 사용하는 것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이때 인증서를 상호인증서</a:t>
            </a:r>
            <a:r>
              <a:rPr lang="en-US" altLang="ko-KR" dirty="0" smtClean="0">
                <a:latin typeface="+mn-ea"/>
              </a:rPr>
              <a:t>(cross-certificate)</a:t>
            </a:r>
            <a:r>
              <a:rPr lang="ko-KR" altLang="en-US" dirty="0" smtClean="0">
                <a:latin typeface="+mn-ea"/>
              </a:rPr>
              <a:t>라 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일반적으로는 계층 구조와 네트워크 구조를 혼합해 사용</a:t>
            </a:r>
            <a:endParaRPr lang="en-US" altLang="ko-KR" dirty="0" smtClean="0"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53044" y="630932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9-7]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국가와 기관 간 상호인증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852" y="2881524"/>
            <a:ext cx="5562372" cy="331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7021</TotalTime>
  <Words>2460</Words>
  <Application>Microsoft Office PowerPoint</Application>
  <PresentationFormat>화면 슬라이드 쇼(4:3)</PresentationFormat>
  <Paragraphs>667</Paragraphs>
  <Slides>46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47" baseType="lpstr">
      <vt:lpstr>Office 테마</vt:lpstr>
      <vt:lpstr>Chapter 09. 암호를 이용한 전자상거래 : 상거래를 사이버 세계로 끌어들인 암호</vt:lpstr>
      <vt:lpstr>PowerPoint 프레젠테이션</vt:lpstr>
      <vt:lpstr>PowerPoint 프레젠테이션</vt:lpstr>
      <vt:lpstr>01 전자상거래에 대한 이해</vt:lpstr>
      <vt:lpstr>01 전자상거래에 대한 이해</vt:lpstr>
      <vt:lpstr>02 공개키 기반 구조</vt:lpstr>
      <vt:lpstr>02 공개키 기반 구조</vt:lpstr>
      <vt:lpstr>02 공개키 기반 구조</vt:lpstr>
      <vt:lpstr>02 공개키 기반 구조</vt:lpstr>
      <vt:lpstr>02 공개키 기반 구조</vt:lpstr>
      <vt:lpstr>02 공개키 기반 구조</vt:lpstr>
      <vt:lpstr>02 공개키 기반 구조</vt:lpstr>
      <vt:lpstr>02 공개키 기반 구조</vt:lpstr>
      <vt:lpstr>03 전자서명과 전자봉투</vt:lpstr>
      <vt:lpstr>03 전자서명과 전자봉투</vt:lpstr>
      <vt:lpstr>03 전자서명과 전자봉투</vt:lpstr>
      <vt:lpstr>03 전자서명과 전자봉투</vt:lpstr>
      <vt:lpstr>03 전자서명과 전자봉투</vt:lpstr>
      <vt:lpstr>03 전자서명과 전자봉투</vt:lpstr>
      <vt:lpstr>04 전자결재</vt:lpstr>
      <vt:lpstr>04 전자결재</vt:lpstr>
      <vt:lpstr>04 전자결재</vt:lpstr>
      <vt:lpstr>04 전자결재</vt:lpstr>
      <vt:lpstr>04 전자결재</vt:lpstr>
      <vt:lpstr>04 전자결재</vt:lpstr>
      <vt:lpstr>04 전자결재</vt:lpstr>
      <vt:lpstr>04 전자결재</vt:lpstr>
      <vt:lpstr>04 전자결재</vt:lpstr>
      <vt:lpstr>04 전자결재</vt:lpstr>
      <vt:lpstr>04 전자결재</vt:lpstr>
      <vt:lpstr>04 전자결재</vt:lpstr>
      <vt:lpstr>04 전자결재</vt:lpstr>
      <vt:lpstr>04 전자결재</vt:lpstr>
      <vt:lpstr>04 전자결재</vt:lpstr>
      <vt:lpstr>04 전자결재</vt:lpstr>
      <vt:lpstr>04 전자결재</vt:lpstr>
      <vt:lpstr>04 전자결재</vt:lpstr>
      <vt:lpstr>05 암호화 통신</vt:lpstr>
      <vt:lpstr>05 암호화 통신</vt:lpstr>
      <vt:lpstr>05 암호화 통신</vt:lpstr>
      <vt:lpstr>05 암호화 통신</vt:lpstr>
      <vt:lpstr>05 암호화 통신</vt:lpstr>
      <vt:lpstr>05 암호화 통신</vt:lpstr>
      <vt:lpstr>05 암호화 통신</vt:lpstr>
      <vt:lpstr>06 컨텐츠 보안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김이화</dc:creator>
  <cp:lastModifiedBy>Lee</cp:lastModifiedBy>
  <cp:revision>989</cp:revision>
  <dcterms:created xsi:type="dcterms:W3CDTF">2012-07-11T10:23:22Z</dcterms:created>
  <dcterms:modified xsi:type="dcterms:W3CDTF">2016-05-30T01:29:24Z</dcterms:modified>
</cp:coreProperties>
</file>